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48" r:id="rId1"/>
  </p:sldMasterIdLst>
  <p:notesMasterIdLst>
    <p:notesMasterId r:id="rId21"/>
  </p:notesMasterIdLst>
  <p:sldIdLst>
    <p:sldId id="256" r:id="rId2"/>
    <p:sldId id="257" r:id="rId3"/>
    <p:sldId id="258" r:id="rId4"/>
    <p:sldId id="259" r:id="rId5"/>
    <p:sldId id="260" r:id="rId6"/>
    <p:sldId id="271" r:id="rId7"/>
    <p:sldId id="272" r:id="rId8"/>
    <p:sldId id="273" r:id="rId9"/>
    <p:sldId id="275" r:id="rId10"/>
    <p:sldId id="276" r:id="rId11"/>
    <p:sldId id="261" r:id="rId12"/>
    <p:sldId id="262" r:id="rId13"/>
    <p:sldId id="263" r:id="rId14"/>
    <p:sldId id="265" r:id="rId15"/>
    <p:sldId id="266" r:id="rId16"/>
    <p:sldId id="267" r:id="rId17"/>
    <p:sldId id="268" r:id="rId18"/>
    <p:sldId id="269" r:id="rId19"/>
    <p:sldId id="270"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107" d="100"/>
          <a:sy n="107" d="100"/>
        </p:scale>
        <p:origin x="-84" y="-20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FF18681-5397-4870-BBA8-89AA6234348A}" type="datetimeFigureOut">
              <a:rPr lang="en-US" smtClean="0"/>
              <a:pPr/>
              <a:t>12/16/2013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58F536C-ECB3-43DD-84A8-924E9318C613}"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58F536C-ECB3-43DD-84A8-924E9318C613}" type="slidenum">
              <a:rPr lang="en-US" smtClean="0"/>
              <a:pPr/>
              <a:t>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087A2017-18CB-4CA2-9128-13F2DE4D2240}" type="datetimeFigureOut">
              <a:rPr lang="en-US" smtClean="0"/>
              <a:pPr/>
              <a:t>12/16/2013</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A4DF3608-58A2-4542-9CC1-F17EF9E6C81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087A2017-18CB-4CA2-9128-13F2DE4D2240}" type="datetimeFigureOut">
              <a:rPr lang="en-US" smtClean="0"/>
              <a:pPr/>
              <a:t>12/16/2013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A4DF3608-58A2-4542-9CC1-F17EF9E6C81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087A2017-18CB-4CA2-9128-13F2DE4D2240}" type="datetimeFigureOut">
              <a:rPr lang="en-US" smtClean="0"/>
              <a:pPr/>
              <a:t>12/16/2013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A4DF3608-58A2-4542-9CC1-F17EF9E6C81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087A2017-18CB-4CA2-9128-13F2DE4D2240}" type="datetimeFigureOut">
              <a:rPr lang="en-US" smtClean="0"/>
              <a:pPr/>
              <a:t>12/16/2013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A4DF3608-58A2-4542-9CC1-F17EF9E6C81B}" type="slidenum">
              <a:rPr lang="en-US" smtClean="0"/>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087A2017-18CB-4CA2-9128-13F2DE4D2240}" type="datetimeFigureOut">
              <a:rPr lang="en-US" smtClean="0"/>
              <a:pPr/>
              <a:t>12/16/2013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A4DF3608-58A2-4542-9CC1-F17EF9E6C81B}"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087A2017-18CB-4CA2-9128-13F2DE4D2240}" type="datetimeFigureOut">
              <a:rPr lang="en-US" smtClean="0"/>
              <a:pPr/>
              <a:t>12/16/2013</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A4DF3608-58A2-4542-9CC1-F17EF9E6C81B}" type="slidenum">
              <a:rPr lang="en-US" smtClean="0"/>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087A2017-18CB-4CA2-9128-13F2DE4D2240}" type="datetimeFigureOut">
              <a:rPr lang="en-US" smtClean="0"/>
              <a:pPr/>
              <a:t>12/16/2013</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A4DF3608-58A2-4542-9CC1-F17EF9E6C81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087A2017-18CB-4CA2-9128-13F2DE4D2240}" type="datetimeFigureOut">
              <a:rPr lang="en-US" smtClean="0"/>
              <a:pPr/>
              <a:t>12/16/2013</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A4DF3608-58A2-4542-9CC1-F17EF9E6C81B}" type="slidenum">
              <a:rPr lang="en-US" smtClean="0"/>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087A2017-18CB-4CA2-9128-13F2DE4D2240}" type="datetimeFigureOut">
              <a:rPr lang="en-US" smtClean="0"/>
              <a:pPr/>
              <a:t>12/16/2013</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A4DF3608-58A2-4542-9CC1-F17EF9E6C81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087A2017-18CB-4CA2-9128-13F2DE4D2240}" type="datetimeFigureOut">
              <a:rPr lang="en-US" smtClean="0"/>
              <a:pPr/>
              <a:t>12/16/2013</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A4DF3608-58A2-4542-9CC1-F17EF9E6C81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087A2017-18CB-4CA2-9128-13F2DE4D2240}" type="datetimeFigureOut">
              <a:rPr lang="en-US" smtClean="0"/>
              <a:pPr/>
              <a:t>12/16/2013</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A4DF3608-58A2-4542-9CC1-F17EF9E6C81B}"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087A2017-18CB-4CA2-9128-13F2DE4D2240}" type="datetimeFigureOut">
              <a:rPr lang="en-US" smtClean="0"/>
              <a:pPr/>
              <a:t>12/16/2013</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A4DF3608-58A2-4542-9CC1-F17EF9E6C81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4249" r:id="rId1"/>
    <p:sldLayoutId id="2147484250" r:id="rId2"/>
    <p:sldLayoutId id="2147484251" r:id="rId3"/>
    <p:sldLayoutId id="2147484252" r:id="rId4"/>
    <p:sldLayoutId id="2147484253" r:id="rId5"/>
    <p:sldLayoutId id="2147484254" r:id="rId6"/>
    <p:sldLayoutId id="2147484255" r:id="rId7"/>
    <p:sldLayoutId id="2147484256" r:id="rId8"/>
    <p:sldLayoutId id="2147484257" r:id="rId9"/>
    <p:sldLayoutId id="2147484258" r:id="rId10"/>
    <p:sldLayoutId id="2147484259"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52400"/>
            <a:ext cx="7848600" cy="2820362"/>
          </a:xfrm>
        </p:spPr>
        <p:txBody>
          <a:bodyPr>
            <a:noAutofit/>
          </a:bodyPr>
          <a:lstStyle/>
          <a:p>
            <a:r>
              <a:rPr lang="en-US" sz="3600" dirty="0" smtClean="0"/>
              <a:t>Communication Strategies </a:t>
            </a:r>
            <a:r>
              <a:rPr lang="en-US" sz="3600" dirty="0" smtClean="0"/>
              <a:t>in Advertisements</a:t>
            </a:r>
            <a:r>
              <a:rPr lang="en-US" sz="3600" dirty="0" smtClean="0"/>
              <a:t>: </a:t>
            </a:r>
            <a:r>
              <a:rPr lang="en-US" sz="3600" dirty="0" smtClean="0"/>
              <a:t>A </a:t>
            </a:r>
            <a:r>
              <a:rPr lang="en-US" sz="3600" dirty="0" smtClean="0"/>
              <a:t>Study on the Selected Print Advertisements of Tata Steel</a:t>
            </a:r>
            <a:endParaRPr lang="en-US" sz="3600" dirty="0"/>
          </a:p>
        </p:txBody>
      </p:sp>
      <p:pic>
        <p:nvPicPr>
          <p:cNvPr id="1028" name="Picture 4" descr="C:\Users\Sandy\Desktop\images.jpg"/>
          <p:cNvPicPr>
            <a:picLocks noChangeAspect="1" noChangeArrowheads="1"/>
          </p:cNvPicPr>
          <p:nvPr/>
        </p:nvPicPr>
        <p:blipFill>
          <a:blip r:embed="rId3"/>
          <a:srcRect/>
          <a:stretch>
            <a:fillRect/>
          </a:stretch>
        </p:blipFill>
        <p:spPr bwMode="auto">
          <a:xfrm>
            <a:off x="609600" y="3200400"/>
            <a:ext cx="2533650" cy="1800225"/>
          </a:xfrm>
          <a:prstGeom prst="rect">
            <a:avLst/>
          </a:prstGeom>
          <a:noFill/>
        </p:spPr>
      </p:pic>
      <p:pic>
        <p:nvPicPr>
          <p:cNvPr id="1029" name="Picture 5" descr="C:\Users\Sandy\Desktop\index.jpg"/>
          <p:cNvPicPr>
            <a:picLocks noChangeAspect="1" noChangeArrowheads="1"/>
          </p:cNvPicPr>
          <p:nvPr/>
        </p:nvPicPr>
        <p:blipFill>
          <a:blip r:embed="rId4"/>
          <a:srcRect/>
          <a:stretch>
            <a:fillRect/>
          </a:stretch>
        </p:blipFill>
        <p:spPr bwMode="auto">
          <a:xfrm>
            <a:off x="5486400" y="3276600"/>
            <a:ext cx="2828925" cy="1619250"/>
          </a:xfrm>
          <a:prstGeom prst="rect">
            <a:avLst/>
          </a:prstGeom>
          <a:noFill/>
        </p:spPr>
      </p:pic>
      <p:sp>
        <p:nvSpPr>
          <p:cNvPr id="7" name="Rectangle 6"/>
          <p:cNvSpPr/>
          <p:nvPr/>
        </p:nvSpPr>
        <p:spPr>
          <a:xfrm>
            <a:off x="228600" y="5334000"/>
            <a:ext cx="6477000" cy="1569660"/>
          </a:xfrm>
          <a:prstGeom prst="rect">
            <a:avLst/>
          </a:prstGeom>
        </p:spPr>
        <p:txBody>
          <a:bodyPr wrap="square">
            <a:spAutoFit/>
          </a:bodyPr>
          <a:lstStyle/>
          <a:p>
            <a:r>
              <a:rPr lang="en-US" sz="2400" b="1" i="1" dirty="0" smtClean="0">
                <a:solidFill>
                  <a:srgbClr val="FFFF00"/>
                </a:solidFill>
                <a:latin typeface="Times New Roman" pitchFamily="18" charset="0"/>
                <a:cs typeface="Times New Roman" pitchFamily="18" charset="0"/>
              </a:rPr>
              <a:t>Presented by : Meera.K.G</a:t>
            </a:r>
          </a:p>
          <a:p>
            <a:r>
              <a:rPr lang="en-US" sz="2400" b="1" i="1" dirty="0" smtClean="0">
                <a:solidFill>
                  <a:srgbClr val="FFFF00"/>
                </a:solidFill>
                <a:latin typeface="Times New Roman" pitchFamily="18" charset="0"/>
                <a:cs typeface="Times New Roman" pitchFamily="18" charset="0"/>
              </a:rPr>
              <a:t>Assistant Professor  </a:t>
            </a:r>
          </a:p>
          <a:p>
            <a:r>
              <a:rPr lang="en-US" sz="2400" b="1" i="1" dirty="0" smtClean="0">
                <a:solidFill>
                  <a:srgbClr val="FFFF00"/>
                </a:solidFill>
                <a:latin typeface="Times New Roman" pitchFamily="18" charset="0"/>
                <a:cs typeface="Times New Roman" pitchFamily="18" charset="0"/>
              </a:rPr>
              <a:t>Department </a:t>
            </a:r>
            <a:r>
              <a:rPr lang="en-US" sz="2400" b="1" i="1" dirty="0" smtClean="0">
                <a:solidFill>
                  <a:srgbClr val="FFFF00"/>
                </a:solidFill>
                <a:latin typeface="Times New Roman" pitchFamily="18" charset="0"/>
                <a:cs typeface="Times New Roman" pitchFamily="18" charset="0"/>
              </a:rPr>
              <a:t>of English </a:t>
            </a:r>
            <a:endParaRPr lang="en-US" sz="2400" b="1" i="1" dirty="0" smtClean="0">
              <a:solidFill>
                <a:srgbClr val="FFFF00"/>
              </a:solidFill>
              <a:latin typeface="Times New Roman" pitchFamily="18" charset="0"/>
              <a:cs typeface="Times New Roman" pitchFamily="18" charset="0"/>
            </a:endParaRPr>
          </a:p>
          <a:p>
            <a:r>
              <a:rPr lang="en-US" sz="2400" b="1" i="1" dirty="0" smtClean="0">
                <a:solidFill>
                  <a:srgbClr val="FFFF00"/>
                </a:solidFill>
                <a:latin typeface="Times New Roman" pitchFamily="18" charset="0"/>
                <a:cs typeface="Times New Roman" pitchFamily="18" charset="0"/>
              </a:rPr>
              <a:t>NSS College, Nilamel </a:t>
            </a:r>
            <a:endParaRPr lang="en-US" sz="2400" b="1" i="1" dirty="0">
              <a:solidFill>
                <a:srgbClr val="FFFF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G:\deepikakumari.jpg"/>
          <p:cNvPicPr>
            <a:picLocks noGrp="1"/>
          </p:cNvPicPr>
          <p:nvPr>
            <p:ph idx="1"/>
          </p:nvPr>
        </p:nvPicPr>
        <p:blipFill>
          <a:blip r:embed="rId2"/>
          <a:srcRect/>
          <a:stretch>
            <a:fillRect/>
          </a:stretch>
        </p:blipFill>
        <p:spPr bwMode="auto">
          <a:xfrm>
            <a:off x="1198027" y="381000"/>
            <a:ext cx="6747946" cy="5626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“The campaign aimed at reaching out to the Indian citizen to reinforce the image of the company as a cutting edge, global steel which is dedicated towards social and economic sustainability, green technology and community empowerment. The core of the campaign is to showcase the organization’s involvement and commitment beyond steel making while embodying it’s overarching value system</a:t>
            </a:r>
            <a:r>
              <a:rPr lang="en-US" dirty="0" smtClean="0"/>
              <a:t>”(www.tatasteel.com)</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None/>
            </a:pPr>
            <a:r>
              <a:rPr lang="en-US" b="1" dirty="0" smtClean="0"/>
              <a:t>             Communication</a:t>
            </a:r>
            <a:endParaRPr lang="en-US" b="1" dirty="0" smtClean="0"/>
          </a:p>
          <a:p>
            <a:r>
              <a:rPr lang="en-US" dirty="0" smtClean="0"/>
              <a:t>Impersonal (mass) and inter personal communications.</a:t>
            </a:r>
          </a:p>
          <a:p>
            <a:r>
              <a:rPr lang="en-US" dirty="0" smtClean="0"/>
              <a:t>In Impersonal(mass) -no direct contact between source and receiver. </a:t>
            </a:r>
          </a:p>
          <a:p>
            <a:r>
              <a:rPr lang="en-US" dirty="0" smtClean="0"/>
              <a:t>occurs through the impersonal media such as print media, electronic media or broadcast</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Sandy\Documents\Downloads\images.jpg"/>
          <p:cNvPicPr>
            <a:picLocks noGrp="1" noChangeAspect="1" noChangeArrowheads="1"/>
          </p:cNvPicPr>
          <p:nvPr>
            <p:ph idx="1"/>
          </p:nvPr>
        </p:nvPicPr>
        <p:blipFill>
          <a:blip r:embed="rId2"/>
          <a:srcRect/>
          <a:stretch>
            <a:fillRect/>
          </a:stretch>
        </p:blipFill>
        <p:spPr bwMode="auto">
          <a:xfrm>
            <a:off x="2133600" y="990600"/>
            <a:ext cx="4114800" cy="3124200"/>
          </a:xfrm>
          <a:prstGeom prst="rect">
            <a:avLst/>
          </a:prstGeom>
          <a:noFill/>
        </p:spPr>
      </p:pic>
      <p:sp>
        <p:nvSpPr>
          <p:cNvPr id="3" name="Title 2"/>
          <p:cNvSpPr>
            <a:spLocks noGrp="1"/>
          </p:cNvSpPr>
          <p:nvPr>
            <p:ph type="title"/>
          </p:nvPr>
        </p:nvSpPr>
        <p:spPr>
          <a:xfrm>
            <a:off x="457200" y="274638"/>
            <a:ext cx="8229600" cy="792162"/>
          </a:xfrm>
        </p:spPr>
        <p:txBody>
          <a:bodyPr>
            <a:normAutofit/>
          </a:bodyPr>
          <a:lstStyle/>
          <a:p>
            <a:r>
              <a:rPr lang="en-US" sz="2800" dirty="0" smtClean="0"/>
              <a:t>Channels of Communication</a:t>
            </a:r>
            <a:endParaRPr lang="en-US" sz="2800" dirty="0"/>
          </a:p>
        </p:txBody>
      </p:sp>
      <p:sp>
        <p:nvSpPr>
          <p:cNvPr id="5" name="Rectangle 4"/>
          <p:cNvSpPr/>
          <p:nvPr/>
        </p:nvSpPr>
        <p:spPr>
          <a:xfrm>
            <a:off x="1981200" y="4419600"/>
            <a:ext cx="4572000" cy="1631216"/>
          </a:xfrm>
          <a:prstGeom prst="rect">
            <a:avLst/>
          </a:prstGeom>
        </p:spPr>
        <p:txBody>
          <a:bodyPr wrap="square">
            <a:spAutoFit/>
          </a:bodyPr>
          <a:lstStyle/>
          <a:p>
            <a:r>
              <a:rPr lang="en-US" sz="2000" dirty="0" smtClean="0"/>
              <a:t>Sender-Source-the advertiser-Tata Steel</a:t>
            </a:r>
          </a:p>
          <a:p>
            <a:r>
              <a:rPr lang="en-US" sz="2000" dirty="0" smtClean="0"/>
              <a:t>Message-written,verbal/nonverbal</a:t>
            </a:r>
          </a:p>
          <a:p>
            <a:r>
              <a:rPr lang="en-US" sz="2000" dirty="0" smtClean="0"/>
              <a:t>Receiver -targeted prospect or a customer</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The credibility of the source(familiarity,reputation,quality,pricing)</a:t>
            </a:r>
          </a:p>
          <a:p>
            <a:r>
              <a:rPr lang="en-US" dirty="0" smtClean="0"/>
              <a:t>The intention of the source- take part in </a:t>
            </a:r>
            <a:r>
              <a:rPr lang="en-US" b="1" dirty="0" smtClean="0">
                <a:solidFill>
                  <a:srgbClr val="00B050"/>
                </a:solidFill>
              </a:rPr>
              <a:t>India’s development  </a:t>
            </a:r>
            <a:r>
              <a:rPr lang="en-US" dirty="0" smtClean="0"/>
              <a:t>and creating awarenessabout company’s </a:t>
            </a:r>
            <a:r>
              <a:rPr lang="en-US" b="1" dirty="0" smtClean="0">
                <a:solidFill>
                  <a:srgbClr val="00B050"/>
                </a:solidFill>
              </a:rPr>
              <a:t>Corporate Social Responsibility (CSR )</a:t>
            </a:r>
          </a:p>
          <a:p>
            <a:r>
              <a:rPr lang="en-US" dirty="0" smtClean="0"/>
              <a:t>Using celebrities as endorsers -( Bachedri Pal,Deepika Kumari )</a:t>
            </a:r>
            <a:endParaRPr lang="en-US" b="1" dirty="0" smtClean="0">
              <a:solidFill>
                <a:srgbClr val="00B050"/>
              </a:solidFill>
            </a:endParaRPr>
          </a:p>
          <a:p>
            <a:r>
              <a:rPr lang="en-US" dirty="0" smtClean="0"/>
              <a:t>Using their workers or endorsers as the models of the advertisements(Jyothi pandey)</a:t>
            </a:r>
          </a:p>
          <a:p>
            <a:endParaRPr lang="en-US" dirty="0" smtClean="0"/>
          </a:p>
          <a:p>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Endorsers whose demographic characteristics in terms of their age, gender, class appearance will attract the audience</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609600"/>
            <a:ext cx="8229600" cy="5397691"/>
          </a:xfrm>
        </p:spPr>
        <p:txBody>
          <a:bodyPr>
            <a:normAutofit fontScale="92500" lnSpcReduction="20000"/>
          </a:bodyPr>
          <a:lstStyle/>
          <a:p>
            <a:pPr>
              <a:buNone/>
            </a:pPr>
            <a:r>
              <a:rPr lang="en-US" b="1" dirty="0" smtClean="0">
                <a:solidFill>
                  <a:srgbClr val="FF0000"/>
                </a:solidFill>
              </a:rPr>
              <a:t>            </a:t>
            </a:r>
            <a:r>
              <a:rPr lang="en-US" b="1" dirty="0" smtClean="0">
                <a:solidFill>
                  <a:srgbClr val="FF0000"/>
                </a:solidFill>
              </a:rPr>
              <a:t>                  Message</a:t>
            </a:r>
          </a:p>
          <a:p>
            <a:pPr>
              <a:buNone/>
            </a:pPr>
            <a:r>
              <a:rPr lang="en-US" dirty="0" smtClean="0">
                <a:solidFill>
                  <a:srgbClr val="00B050"/>
                </a:solidFill>
              </a:rPr>
              <a:t>  </a:t>
            </a:r>
            <a:endParaRPr lang="en-US" dirty="0" smtClean="0">
              <a:solidFill>
                <a:srgbClr val="00B050"/>
              </a:solidFill>
            </a:endParaRPr>
          </a:p>
          <a:p>
            <a:pPr>
              <a:buNone/>
            </a:pPr>
            <a:r>
              <a:rPr lang="en-US" b="1" dirty="0" smtClean="0">
                <a:solidFill>
                  <a:srgbClr val="00B050"/>
                </a:solidFill>
              </a:rPr>
              <a:t>                           Verbal/visual</a:t>
            </a:r>
            <a:endParaRPr lang="en-US" b="1" dirty="0" smtClean="0">
              <a:solidFill>
                <a:srgbClr val="00B050"/>
              </a:solidFill>
            </a:endParaRPr>
          </a:p>
          <a:p>
            <a:pPr>
              <a:buNone/>
            </a:pPr>
            <a:endParaRPr lang="en-US" dirty="0" smtClean="0"/>
          </a:p>
          <a:p>
            <a:pPr>
              <a:buNone/>
            </a:pPr>
            <a:r>
              <a:rPr lang="en-US" dirty="0" smtClean="0"/>
              <a:t>              </a:t>
            </a:r>
            <a:r>
              <a:rPr lang="en-US" u="sng" dirty="0" smtClean="0"/>
              <a:t>Verbal</a:t>
            </a:r>
          </a:p>
          <a:p>
            <a:pPr>
              <a:buNone/>
            </a:pPr>
            <a:endParaRPr lang="en-US" u="sng" dirty="0" smtClean="0"/>
          </a:p>
          <a:p>
            <a:pPr>
              <a:buNone/>
            </a:pPr>
            <a:r>
              <a:rPr lang="en-US" dirty="0" smtClean="0"/>
              <a:t>Written language</a:t>
            </a:r>
          </a:p>
          <a:p>
            <a:pPr>
              <a:buNone/>
            </a:pPr>
            <a:r>
              <a:rPr lang="en-US" dirty="0" smtClean="0"/>
              <a:t>Formal/informal</a:t>
            </a:r>
          </a:p>
          <a:p>
            <a:pPr>
              <a:buNone/>
            </a:pPr>
            <a:r>
              <a:rPr lang="en-US" dirty="0" smtClean="0"/>
              <a:t>Metaphorical</a:t>
            </a:r>
          </a:p>
          <a:p>
            <a:pPr>
              <a:buNone/>
            </a:pPr>
            <a:r>
              <a:rPr lang="en-US" dirty="0" smtClean="0"/>
              <a:t>Symbolic</a:t>
            </a:r>
          </a:p>
          <a:p>
            <a:pPr>
              <a:buNone/>
            </a:pPr>
            <a:r>
              <a:rPr lang="en-US" dirty="0" smtClean="0"/>
              <a:t>Repetition/highlighting</a:t>
            </a:r>
          </a:p>
          <a:p>
            <a:pPr>
              <a:buNone/>
            </a:pPr>
            <a:r>
              <a:rPr lang="en-US" dirty="0" smtClean="0"/>
              <a:t>Parallelism</a:t>
            </a:r>
          </a:p>
          <a:p>
            <a:pPr>
              <a:buNone/>
            </a:pPr>
            <a:r>
              <a:rPr lang="en-US" dirty="0" smtClean="0"/>
              <a:t>Rhythmic beats</a:t>
            </a:r>
          </a:p>
          <a:p>
            <a:pPr>
              <a:buNone/>
            </a:pPr>
            <a:endParaRPr lang="en-US" dirty="0" smtClean="0"/>
          </a:p>
          <a:p>
            <a:pPr>
              <a:buNone/>
            </a:pPr>
            <a:r>
              <a:rPr lang="en-US" dirty="0" smtClean="0"/>
              <a:t>                            </a:t>
            </a:r>
          </a:p>
        </p:txBody>
      </p:sp>
      <p:sp>
        <p:nvSpPr>
          <p:cNvPr id="8" name="Down Arrow 7"/>
          <p:cNvSpPr/>
          <p:nvPr/>
        </p:nvSpPr>
        <p:spPr>
          <a:xfrm>
            <a:off x="4267200" y="990600"/>
            <a:ext cx="76200" cy="304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533400"/>
            <a:ext cx="8229600" cy="5410200"/>
          </a:xfrm>
        </p:spPr>
        <p:txBody>
          <a:bodyPr/>
          <a:lstStyle/>
          <a:p>
            <a:pPr>
              <a:buNone/>
            </a:pPr>
            <a:r>
              <a:rPr lang="en-US" b="1" dirty="0" smtClean="0"/>
              <a:t>                </a:t>
            </a:r>
            <a:r>
              <a:rPr lang="en-US" b="1" dirty="0" smtClean="0">
                <a:solidFill>
                  <a:srgbClr val="FF0000"/>
                </a:solidFill>
              </a:rPr>
              <a:t>Visual</a:t>
            </a:r>
          </a:p>
          <a:p>
            <a:pPr>
              <a:buNone/>
            </a:pPr>
            <a:endParaRPr lang="en-US" dirty="0" smtClean="0"/>
          </a:p>
          <a:p>
            <a:r>
              <a:rPr lang="en-US" dirty="0" smtClean="0"/>
              <a:t>Image</a:t>
            </a:r>
          </a:p>
          <a:p>
            <a:r>
              <a:rPr lang="en-US" dirty="0" smtClean="0"/>
              <a:t>Logo  </a:t>
            </a:r>
          </a:p>
          <a:p>
            <a:endParaRPr lang="en-US" dirty="0" smtClean="0"/>
          </a:p>
          <a:p>
            <a:pPr>
              <a:buNone/>
            </a:pPr>
            <a:r>
              <a:rPr lang="en-US" dirty="0" smtClean="0"/>
              <a:t>      </a:t>
            </a:r>
            <a:endParaRPr lang="en-US" dirty="0" smtClean="0"/>
          </a:p>
          <a:p>
            <a:r>
              <a:rPr lang="en-US" dirty="0" smtClean="0"/>
              <a:t>Background</a:t>
            </a:r>
          </a:p>
          <a:p>
            <a:r>
              <a:rPr lang="en-US" dirty="0" smtClean="0"/>
              <a:t>Colour scheme</a:t>
            </a:r>
          </a:p>
          <a:p>
            <a:r>
              <a:rPr lang="en-US" dirty="0" smtClean="0"/>
              <a:t>Spacing</a:t>
            </a:r>
            <a:endParaRPr lang="en-US" dirty="0"/>
          </a:p>
        </p:txBody>
      </p:sp>
      <p:pic>
        <p:nvPicPr>
          <p:cNvPr id="3076" name="Picture 4" descr="C:\Users\Sandy\Desktop\index.jpg"/>
          <p:cNvPicPr>
            <a:picLocks noChangeAspect="1" noChangeArrowheads="1"/>
          </p:cNvPicPr>
          <p:nvPr/>
        </p:nvPicPr>
        <p:blipFill>
          <a:blip r:embed="rId2"/>
          <a:srcRect/>
          <a:stretch>
            <a:fillRect/>
          </a:stretch>
        </p:blipFill>
        <p:spPr bwMode="auto">
          <a:xfrm>
            <a:off x="3886200" y="1600200"/>
            <a:ext cx="2828925" cy="1009650"/>
          </a:xfrm>
          <a:prstGeom prst="rect">
            <a:avLst/>
          </a:prstGeom>
          <a:noFill/>
        </p:spPr>
      </p:pic>
      <p:sp>
        <p:nvSpPr>
          <p:cNvPr id="6" name="Right Arrow 5"/>
          <p:cNvSpPr/>
          <p:nvPr/>
        </p:nvSpPr>
        <p:spPr>
          <a:xfrm>
            <a:off x="2743200" y="1981200"/>
            <a:ext cx="978408"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smtClean="0"/>
              <a:t>Target/intented audience</a:t>
            </a:r>
          </a:p>
          <a:p>
            <a:r>
              <a:rPr lang="en-US" dirty="0" smtClean="0"/>
              <a:t>Large consumers</a:t>
            </a:r>
          </a:p>
          <a:p>
            <a:r>
              <a:rPr lang="en-US" dirty="0" smtClean="0"/>
              <a:t>Immediate beneficiaries</a:t>
            </a:r>
          </a:p>
          <a:p>
            <a:r>
              <a:rPr lang="en-US" dirty="0" smtClean="0"/>
              <a:t>Large beneficiary</a:t>
            </a:r>
          </a:p>
          <a:p>
            <a:r>
              <a:rPr lang="en-US" dirty="0" smtClean="0"/>
              <a:t>Influences perception</a:t>
            </a:r>
          </a:p>
          <a:p>
            <a:r>
              <a:rPr lang="en-US" dirty="0" smtClean="0"/>
              <a:t>Emotionally/rationally</a:t>
            </a:r>
          </a:p>
          <a:p>
            <a:endParaRPr lang="en-US" dirty="0" smtClean="0"/>
          </a:p>
          <a:p>
            <a:endParaRPr lang="en-US" dirty="0" smtClean="0"/>
          </a:p>
          <a:p>
            <a:endParaRPr lang="en-US" dirty="0" smtClean="0"/>
          </a:p>
          <a:p>
            <a:pPr>
              <a:buNone/>
            </a:pPr>
            <a:r>
              <a:rPr lang="en-US" dirty="0" smtClean="0"/>
              <a:t> </a:t>
            </a:r>
            <a:endParaRPr lang="en-US" dirty="0"/>
          </a:p>
        </p:txBody>
      </p:sp>
      <p:sp>
        <p:nvSpPr>
          <p:cNvPr id="3" name="Title 2"/>
          <p:cNvSpPr>
            <a:spLocks noGrp="1"/>
          </p:cNvSpPr>
          <p:nvPr>
            <p:ph type="title"/>
          </p:nvPr>
        </p:nvSpPr>
        <p:spPr/>
        <p:txBody>
          <a:bodyPr>
            <a:normAutofit fontScale="90000"/>
          </a:bodyPr>
          <a:lstStyle/>
          <a:p>
            <a:pPr algn="ctr"/>
            <a:r>
              <a:rPr lang="en-US" dirty="0" smtClean="0"/>
              <a:t>Receiver</a:t>
            </a:r>
            <a:br>
              <a:rPr lang="en-US" dirty="0" smtClean="0"/>
            </a:b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43000"/>
            <a:ext cx="8229600" cy="4864291"/>
          </a:xfrm>
        </p:spPr>
        <p:txBody>
          <a:bodyPr/>
          <a:lstStyle/>
          <a:p>
            <a:r>
              <a:rPr lang="en-US" dirty="0" smtClean="0"/>
              <a:t>High Involvement Purchase system</a:t>
            </a:r>
          </a:p>
          <a:p>
            <a:r>
              <a:rPr lang="en-US" dirty="0" smtClean="0"/>
              <a:t>Strong,well documented, issue relevant arguments</a:t>
            </a:r>
          </a:p>
          <a:p>
            <a:r>
              <a:rPr lang="en-US" dirty="0" smtClean="0"/>
              <a:t>Encourage cognitive processing</a:t>
            </a:r>
          </a:p>
          <a:p>
            <a:r>
              <a:rPr lang="en-US" dirty="0" smtClean="0"/>
              <a:t>Positioning/repositioning</a:t>
            </a:r>
            <a:endParaRPr lang="en-US" dirty="0"/>
          </a:p>
        </p:txBody>
      </p:sp>
      <p:sp>
        <p:nvSpPr>
          <p:cNvPr id="3" name="Title 2"/>
          <p:cNvSpPr>
            <a:spLocks noGrp="1"/>
          </p:cNvSpPr>
          <p:nvPr>
            <p:ph type="title"/>
          </p:nvPr>
        </p:nvSpPr>
        <p:spPr/>
        <p:txBody>
          <a:bodyPr>
            <a:normAutofit fontScale="90000"/>
          </a:bodyPr>
          <a:lstStyle/>
          <a:p>
            <a:r>
              <a:rPr lang="en-US" dirty="0" smtClean="0"/>
              <a:t>          Conclusion</a:t>
            </a:r>
            <a:br>
              <a:rPr lang="en-US" dirty="0" smtClean="0"/>
            </a:b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None/>
            </a:pPr>
            <a:r>
              <a:rPr lang="en-US" b="1" dirty="0" smtClean="0">
                <a:solidFill>
                  <a:srgbClr val="C00000"/>
                </a:solidFill>
              </a:rPr>
              <a:t>                    Advertisement </a:t>
            </a:r>
          </a:p>
          <a:p>
            <a:pPr>
              <a:buNone/>
            </a:pPr>
            <a:endParaRPr lang="en-US" dirty="0" smtClean="0"/>
          </a:p>
          <a:p>
            <a:r>
              <a:rPr lang="en-US" dirty="0" smtClean="0"/>
              <a:t>a form of Communication </a:t>
            </a:r>
          </a:p>
          <a:p>
            <a:r>
              <a:rPr lang="en-US" dirty="0" smtClean="0"/>
              <a:t>a piece of information about a product or service</a:t>
            </a:r>
          </a:p>
          <a:p>
            <a:r>
              <a:rPr lang="en-US" dirty="0" smtClean="0"/>
              <a:t>to encourage, persuade or manipulate audience to continue or take some new action.. </a:t>
            </a:r>
            <a:endParaRPr lang="en-US" dirty="0"/>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685800"/>
            <a:ext cx="8229600" cy="5321491"/>
          </a:xfrm>
        </p:spPr>
        <p:txBody>
          <a:bodyPr>
            <a:normAutofit/>
          </a:bodyPr>
          <a:lstStyle/>
          <a:p>
            <a:endParaRPr lang="en-US" dirty="0" smtClean="0"/>
          </a:p>
          <a:p>
            <a:pPr>
              <a:buNone/>
            </a:pPr>
            <a:r>
              <a:rPr lang="en-US" sz="3200" dirty="0" smtClean="0">
                <a:solidFill>
                  <a:srgbClr val="FF0000"/>
                </a:solidFill>
              </a:rPr>
              <a:t>       </a:t>
            </a:r>
          </a:p>
          <a:p>
            <a:pPr>
              <a:buNone/>
            </a:pPr>
            <a:endParaRPr lang="en-US" dirty="0" smtClean="0"/>
          </a:p>
          <a:p>
            <a:r>
              <a:rPr lang="en-US" dirty="0" smtClean="0"/>
              <a:t>Print Advertisement</a:t>
            </a:r>
          </a:p>
          <a:p>
            <a:r>
              <a:rPr lang="en-US" dirty="0" smtClean="0"/>
              <a:t>Visual Advertisement</a:t>
            </a:r>
          </a:p>
          <a:p>
            <a:endParaRPr lang="en-US" dirty="0" smtClean="0"/>
          </a:p>
          <a:p>
            <a:r>
              <a:rPr lang="en-US" dirty="0" smtClean="0"/>
              <a:t> content</a:t>
            </a:r>
          </a:p>
          <a:p>
            <a:r>
              <a:rPr lang="en-US" dirty="0" smtClean="0"/>
              <a:t>tone, language, tenure</a:t>
            </a:r>
          </a:p>
          <a:p>
            <a:r>
              <a:rPr lang="en-US" dirty="0" smtClean="0"/>
              <a:t> mode of presentation</a:t>
            </a:r>
          </a:p>
          <a:p>
            <a:r>
              <a:rPr lang="en-US" dirty="0" smtClean="0"/>
              <a:t>visual content </a:t>
            </a:r>
          </a:p>
          <a:p>
            <a:r>
              <a:rPr lang="en-US" dirty="0" smtClean="0"/>
              <a:t>overall design</a:t>
            </a:r>
            <a:endParaRPr lang="en-US" dirty="0"/>
          </a:p>
        </p:txBody>
      </p:sp>
      <p:sp>
        <p:nvSpPr>
          <p:cNvPr id="5" name="Down Arrow 4"/>
          <p:cNvSpPr/>
          <p:nvPr/>
        </p:nvSpPr>
        <p:spPr>
          <a:xfrm>
            <a:off x="3352800" y="1752600"/>
            <a:ext cx="457200" cy="304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 name="Table 6"/>
          <p:cNvGraphicFramePr>
            <a:graphicFrameLocks noGrp="1"/>
          </p:cNvGraphicFramePr>
          <p:nvPr/>
        </p:nvGraphicFramePr>
        <p:xfrm>
          <a:off x="762000" y="838200"/>
          <a:ext cx="6096000" cy="548640"/>
        </p:xfrm>
        <a:graphic>
          <a:graphicData uri="http://schemas.openxmlformats.org/drawingml/2006/table">
            <a:tbl>
              <a:tblPr firstRow="1" bandRow="1">
                <a:tableStyleId>{5C22544A-7EE6-4342-B048-85BDC9FD1C3A}</a:tableStyleId>
              </a:tblPr>
              <a:tblGrid>
                <a:gridCol w="6096000"/>
              </a:tblGrid>
              <a:tr h="548640">
                <a:tc>
                  <a:txBody>
                    <a:bodyPr/>
                    <a:lstStyle/>
                    <a:p>
                      <a:r>
                        <a:rPr lang="en-US" sz="1800" dirty="0" smtClean="0">
                          <a:solidFill>
                            <a:srgbClr val="FF0000"/>
                          </a:solidFill>
                        </a:rPr>
                        <a:t>                    </a:t>
                      </a:r>
                      <a:r>
                        <a:rPr lang="en-US" sz="2000" dirty="0" smtClean="0">
                          <a:solidFill>
                            <a:srgbClr val="FF0000"/>
                          </a:solidFill>
                        </a:rPr>
                        <a:t>Types of Advertisement</a:t>
                      </a:r>
                    </a:p>
                  </a:txBody>
                  <a:tcPr/>
                </a:tc>
              </a:tr>
            </a:tbl>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133600"/>
            <a:ext cx="8229600" cy="4449763"/>
          </a:xfrm>
        </p:spPr>
        <p:txBody>
          <a:bodyPr/>
          <a:lstStyle/>
          <a:p>
            <a:endParaRPr lang="en-US" dirty="0" smtClean="0"/>
          </a:p>
          <a:p>
            <a:r>
              <a:rPr lang="en-US" dirty="0" smtClean="0"/>
              <a:t>Tata Steel was </a:t>
            </a:r>
            <a:r>
              <a:rPr lang="en-US" dirty="0" smtClean="0"/>
              <a:t>established by Dorabji Tata  in 1907</a:t>
            </a:r>
          </a:p>
          <a:p>
            <a:r>
              <a:rPr lang="en-US" dirty="0" smtClean="0"/>
              <a:t> as a part of his father Jamsetji’s Tata group</a:t>
            </a:r>
          </a:p>
          <a:p>
            <a:r>
              <a:rPr lang="en-US" dirty="0" smtClean="0"/>
              <a:t>hundred year old steel company. eighth most valuable Indian brand </a:t>
            </a:r>
          </a:p>
          <a:p>
            <a:r>
              <a:rPr lang="en-US" dirty="0" smtClean="0"/>
              <a:t>listed as world’s most ethical companies.</a:t>
            </a:r>
          </a:p>
        </p:txBody>
      </p:sp>
      <p:pic>
        <p:nvPicPr>
          <p:cNvPr id="2050" name="Picture 2" descr="C:\Users\Sandy\Desktop\sdtt01.jpg"/>
          <p:cNvPicPr>
            <a:picLocks noChangeAspect="1" noChangeArrowheads="1"/>
          </p:cNvPicPr>
          <p:nvPr/>
        </p:nvPicPr>
        <p:blipFill>
          <a:blip r:embed="rId2"/>
          <a:srcRect/>
          <a:stretch>
            <a:fillRect/>
          </a:stretch>
        </p:blipFill>
        <p:spPr bwMode="auto">
          <a:xfrm>
            <a:off x="5943600" y="457200"/>
            <a:ext cx="2314575" cy="1752600"/>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the five print advertisements of Tata steel company introduced as a part of its 2011 campaign </a:t>
            </a:r>
            <a:r>
              <a:rPr lang="en-US" i="1" dirty="0" smtClean="0"/>
              <a:t>VSTS</a:t>
            </a:r>
          </a:p>
          <a:p>
            <a:r>
              <a:rPr lang="en-US" dirty="0" smtClean="0">
                <a:solidFill>
                  <a:schemeClr val="accent2"/>
                </a:solidFill>
              </a:rPr>
              <a:t>‘The values stronger than steel’</a:t>
            </a:r>
            <a:endParaRPr lang="en-US" i="1" dirty="0" smtClean="0">
              <a:solidFill>
                <a:schemeClr val="accent2"/>
              </a:solidFill>
            </a:endParaRPr>
          </a:p>
          <a:p>
            <a:r>
              <a:rPr lang="en-US" dirty="0" smtClean="0"/>
              <a:t>‘</a:t>
            </a:r>
            <a:r>
              <a:rPr lang="en-US" dirty="0" smtClean="0">
                <a:solidFill>
                  <a:srgbClr val="00B050"/>
                </a:solidFill>
              </a:rPr>
              <a:t>We also make steel</a:t>
            </a:r>
            <a:r>
              <a:rPr lang="en-US" dirty="0" smtClean="0"/>
              <a:t>’-Earlier tag line</a:t>
            </a:r>
          </a:p>
          <a:p>
            <a:r>
              <a:rPr lang="en-US" dirty="0" smtClean="0"/>
              <a:t>There are a total of 10 creative print advertisements </a:t>
            </a:r>
          </a:p>
          <a:p>
            <a:r>
              <a:rPr lang="en-US" dirty="0" smtClean="0"/>
              <a:t>In ten different languages, English, Hindi, Kannada, Tamil, Malayalam, Marathi, Telungu, Oriya, Guajarati and Bengali</a:t>
            </a:r>
          </a:p>
          <a:p>
            <a:endParaRPr lang="en-US"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a:blip r:embed="rId2"/>
          <a:srcRect/>
          <a:stretch>
            <a:fillRect/>
          </a:stretch>
        </p:blipFill>
        <p:spPr bwMode="auto">
          <a:xfrm>
            <a:off x="990600" y="304800"/>
            <a:ext cx="6930735" cy="5778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G:\pa-big-sb.jpg"/>
          <p:cNvPicPr>
            <a:picLocks noGrp="1"/>
          </p:cNvPicPr>
          <p:nvPr>
            <p:ph idx="1"/>
          </p:nvPr>
        </p:nvPicPr>
        <p:blipFill>
          <a:blip r:embed="rId2"/>
          <a:srcRect/>
          <a:stretch>
            <a:fillRect/>
          </a:stretch>
        </p:blipFill>
        <p:spPr bwMode="auto">
          <a:xfrm>
            <a:off x="1152330" y="304800"/>
            <a:ext cx="6839340" cy="5702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a:blip r:embed="rId2"/>
          <a:srcRect/>
          <a:stretch>
            <a:fillRect/>
          </a:stretch>
        </p:blipFill>
        <p:spPr bwMode="auto">
          <a:xfrm>
            <a:off x="1143000" y="228600"/>
            <a:ext cx="6930735" cy="5778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G:\pa-big-jp.jpg"/>
          <p:cNvPicPr>
            <a:picLocks noGrp="1"/>
          </p:cNvPicPr>
          <p:nvPr>
            <p:ph idx="1"/>
          </p:nvPr>
        </p:nvPicPr>
        <p:blipFill>
          <a:blip r:embed="rId2"/>
          <a:srcRect/>
          <a:stretch>
            <a:fillRect/>
          </a:stretch>
        </p:blipFill>
        <p:spPr bwMode="auto">
          <a:xfrm>
            <a:off x="1143000" y="228600"/>
            <a:ext cx="6930735" cy="5778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257</TotalTime>
  <Words>423</Words>
  <Application>Microsoft Office PowerPoint</Application>
  <PresentationFormat>On-screen Show (4:3)</PresentationFormat>
  <Paragraphs>87</Paragraphs>
  <Slides>19</Slides>
  <Notes>1</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Concourse</vt:lpstr>
      <vt:lpstr>Communication Strategies in Advertisements: A Study on the Selected Print Advertisements of Tata Steel</vt:lpstr>
      <vt:lpstr>Slide 2</vt:lpstr>
      <vt:lpstr>Slide 3</vt:lpstr>
      <vt:lpstr>Slide 4</vt:lpstr>
      <vt:lpstr>Slide 5</vt:lpstr>
      <vt:lpstr>Slide 6</vt:lpstr>
      <vt:lpstr>Slide 7</vt:lpstr>
      <vt:lpstr>Slide 8</vt:lpstr>
      <vt:lpstr>Slide 9</vt:lpstr>
      <vt:lpstr>Slide 10</vt:lpstr>
      <vt:lpstr>Slide 11</vt:lpstr>
      <vt:lpstr>Slide 12</vt:lpstr>
      <vt:lpstr>Channels of Communication</vt:lpstr>
      <vt:lpstr>Slide 14</vt:lpstr>
      <vt:lpstr>Slide 15</vt:lpstr>
      <vt:lpstr>Slide 16</vt:lpstr>
      <vt:lpstr>Slide 17</vt:lpstr>
      <vt:lpstr>Receiver </vt:lpstr>
      <vt:lpstr>          Conclusion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Communication Strategies in Advertisements: A Study on the Selected Print Advertisements of Tata Steel</dc:title>
  <dc:creator>Sandy</dc:creator>
  <cp:lastModifiedBy>Sandy</cp:lastModifiedBy>
  <cp:revision>34</cp:revision>
  <dcterms:created xsi:type="dcterms:W3CDTF">2013-12-15T14:21:33Z</dcterms:created>
  <dcterms:modified xsi:type="dcterms:W3CDTF">2013-12-16T15:04:21Z</dcterms:modified>
</cp:coreProperties>
</file>