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0"/>
  </p:notesMasterIdLst>
  <p:handoutMasterIdLst>
    <p:handoutMasterId r:id="rId51"/>
  </p:handoutMasterIdLst>
  <p:sldIdLst>
    <p:sldId id="402" r:id="rId2"/>
    <p:sldId id="257" r:id="rId3"/>
    <p:sldId id="302" r:id="rId4"/>
    <p:sldId id="304" r:id="rId5"/>
    <p:sldId id="305" r:id="rId6"/>
    <p:sldId id="309" r:id="rId7"/>
    <p:sldId id="264" r:id="rId8"/>
    <p:sldId id="265" r:id="rId9"/>
    <p:sldId id="266" r:id="rId10"/>
    <p:sldId id="267" r:id="rId11"/>
    <p:sldId id="268" r:id="rId12"/>
    <p:sldId id="278" r:id="rId13"/>
    <p:sldId id="269" r:id="rId14"/>
    <p:sldId id="271" r:id="rId15"/>
    <p:sldId id="314" r:id="rId16"/>
    <p:sldId id="315" r:id="rId17"/>
    <p:sldId id="317" r:id="rId18"/>
    <p:sldId id="316" r:id="rId19"/>
    <p:sldId id="318" r:id="rId20"/>
    <p:sldId id="320" r:id="rId21"/>
    <p:sldId id="319" r:id="rId22"/>
    <p:sldId id="272" r:id="rId23"/>
    <p:sldId id="321" r:id="rId24"/>
    <p:sldId id="322" r:id="rId25"/>
    <p:sldId id="323" r:id="rId26"/>
    <p:sldId id="324" r:id="rId27"/>
    <p:sldId id="325" r:id="rId28"/>
    <p:sldId id="326" r:id="rId29"/>
    <p:sldId id="327" r:id="rId30"/>
    <p:sldId id="276" r:id="rId31"/>
    <p:sldId id="280" r:id="rId32"/>
    <p:sldId id="384" r:id="rId33"/>
    <p:sldId id="328" r:id="rId34"/>
    <p:sldId id="297" r:id="rId35"/>
    <p:sldId id="298" r:id="rId36"/>
    <p:sldId id="359" r:id="rId37"/>
    <p:sldId id="386" r:id="rId38"/>
    <p:sldId id="387" r:id="rId39"/>
    <p:sldId id="385" r:id="rId40"/>
    <p:sldId id="358" r:id="rId41"/>
    <p:sldId id="360" r:id="rId42"/>
    <p:sldId id="361" r:id="rId43"/>
    <p:sldId id="363" r:id="rId44"/>
    <p:sldId id="362" r:id="rId45"/>
    <p:sldId id="365" r:id="rId46"/>
    <p:sldId id="367" r:id="rId47"/>
    <p:sldId id="369" r:id="rId48"/>
    <p:sldId id="368" r:id="rId49"/>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58F9E8C-0A85-4C74-BFCD-97BDB3FC2975}">
          <p14:sldIdLst>
            <p14:sldId id="256"/>
            <p14:sldId id="402"/>
            <p14:sldId id="259"/>
            <p14:sldId id="260"/>
            <p14:sldId id="261"/>
            <p14:sldId id="262"/>
            <p14:sldId id="277"/>
            <p14:sldId id="257"/>
            <p14:sldId id="302"/>
            <p14:sldId id="304"/>
            <p14:sldId id="305"/>
            <p14:sldId id="330"/>
            <p14:sldId id="309"/>
            <p14:sldId id="264"/>
            <p14:sldId id="265"/>
            <p14:sldId id="266"/>
            <p14:sldId id="267"/>
            <p14:sldId id="268"/>
            <p14:sldId id="278"/>
            <p14:sldId id="269"/>
            <p14:sldId id="271"/>
            <p14:sldId id="314"/>
            <p14:sldId id="315"/>
            <p14:sldId id="317"/>
            <p14:sldId id="316"/>
            <p14:sldId id="318"/>
            <p14:sldId id="320"/>
            <p14:sldId id="319"/>
            <p14:sldId id="272"/>
            <p14:sldId id="321"/>
            <p14:sldId id="322"/>
            <p14:sldId id="323"/>
            <p14:sldId id="324"/>
            <p14:sldId id="325"/>
            <p14:sldId id="326"/>
            <p14:sldId id="327"/>
            <p14:sldId id="276"/>
            <p14:sldId id="280"/>
            <p14:sldId id="384"/>
            <p14:sldId id="348"/>
            <p14:sldId id="347"/>
            <p14:sldId id="356"/>
            <p14:sldId id="328"/>
            <p14:sldId id="297"/>
            <p14:sldId id="298"/>
            <p14:sldId id="359"/>
            <p14:sldId id="386"/>
            <p14:sldId id="387"/>
            <p14:sldId id="385"/>
            <p14:sldId id="358"/>
            <p14:sldId id="360"/>
            <p14:sldId id="361"/>
            <p14:sldId id="363"/>
            <p14:sldId id="362"/>
            <p14:sldId id="365"/>
            <p14:sldId id="367"/>
            <p14:sldId id="369"/>
            <p14:sldId id="368"/>
            <p14:sldId id="329"/>
            <p14:sldId id="332"/>
            <p14:sldId id="370"/>
            <p14:sldId id="333"/>
            <p14:sldId id="371"/>
            <p14:sldId id="372"/>
            <p14:sldId id="334"/>
            <p14:sldId id="335"/>
            <p14:sldId id="336"/>
            <p14:sldId id="337"/>
            <p14:sldId id="338"/>
            <p14:sldId id="339"/>
            <p14:sldId id="340"/>
            <p14:sldId id="341"/>
            <p14:sldId id="342"/>
            <p14:sldId id="343"/>
            <p14:sldId id="345"/>
            <p14:sldId id="346"/>
            <p14:sldId id="349"/>
            <p14:sldId id="350"/>
            <p14:sldId id="351"/>
            <p14:sldId id="352"/>
            <p14:sldId id="353"/>
            <p14:sldId id="354"/>
            <p14:sldId id="355"/>
            <p14:sldId id="373"/>
            <p14:sldId id="374"/>
            <p14:sldId id="377"/>
          </p14:sldIdLst>
        </p14:section>
        <p14:section name="Untitled Section" id="{A1C4EBB7-3ABC-4BED-BA7D-7C3B348ECFEB}">
          <p14:sldIdLst>
            <p14:sldId id="378"/>
            <p14:sldId id="379"/>
            <p14:sldId id="380"/>
            <p14:sldId id="381"/>
            <p14:sldId id="376"/>
            <p14:sldId id="375"/>
            <p14:sldId id="401"/>
            <p14:sldId id="382"/>
            <p14:sldId id="383"/>
            <p14:sldId id="388"/>
            <p14:sldId id="389"/>
            <p14:sldId id="391"/>
            <p14:sldId id="390"/>
            <p14:sldId id="392"/>
            <p14:sldId id="393"/>
            <p14:sldId id="394"/>
            <p14:sldId id="395"/>
            <p14:sldId id="396"/>
            <p14:sldId id="397"/>
            <p14:sldId id="398"/>
            <p14:sldId id="425"/>
            <p14:sldId id="414"/>
            <p14:sldId id="415"/>
            <p14:sldId id="417"/>
            <p14:sldId id="416"/>
            <p14:sldId id="418"/>
            <p14:sldId id="419"/>
            <p14:sldId id="420"/>
            <p14:sldId id="421"/>
            <p14:sldId id="422"/>
            <p14:sldId id="423"/>
            <p14:sldId id="424"/>
            <p14:sldId id="399"/>
            <p14:sldId id="403"/>
            <p14:sldId id="413"/>
            <p14:sldId id="404"/>
            <p14:sldId id="406"/>
            <p14:sldId id="405"/>
            <p14:sldId id="407"/>
            <p14:sldId id="408"/>
            <p14:sldId id="409"/>
            <p14:sldId id="410"/>
            <p14:sldId id="412"/>
            <p14:sldId id="411"/>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FF9900"/>
    <a:srgbClr val="990033"/>
    <a:srgbClr val="CCFF99"/>
    <a:srgbClr val="FF99CC"/>
    <a:srgbClr val="99FF66"/>
    <a:srgbClr val="FFCCFF"/>
    <a:srgbClr val="FF99FF"/>
    <a:srgbClr val="99FFCC"/>
    <a:srgbClr val="FF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1440" tIns="45720" rIns="91440" bIns="45720" rtlCol="0"/>
          <a:lstStyle>
            <a:lvl1pPr algn="r">
              <a:defRPr sz="1200"/>
            </a:lvl1pPr>
          </a:lstStyle>
          <a:p>
            <a:fld id="{EB02F3A7-3287-473E-9878-88F1FA1C4F21}" type="datetimeFigureOut">
              <a:rPr lang="en-US" smtClean="0"/>
              <a:pPr/>
              <a:t>8/20/2009</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1440" tIns="45720" rIns="91440" bIns="45720" rtlCol="0" anchor="b"/>
          <a:lstStyle>
            <a:lvl1pPr algn="r">
              <a:defRPr sz="1200"/>
            </a:lvl1pPr>
          </a:lstStyle>
          <a:p>
            <a:fld id="{58418193-B5E2-4693-84D6-D19E11D1025A}" type="slidenum">
              <a:rPr lang="en-US" smtClean="0"/>
              <a:pPr/>
              <a:t>‹#›</a:t>
            </a:fld>
            <a:endParaRPr lang="en-US"/>
          </a:p>
        </p:txBody>
      </p:sp>
    </p:spTree>
    <p:extLst>
      <p:ext uri="{BB962C8B-B14F-4D97-AF65-F5344CB8AC3E}">
        <p14:creationId xmlns:p14="http://schemas.microsoft.com/office/powerpoint/2010/main" xmlns="" val="97788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1440" tIns="45720" rIns="91440" bIns="45720" rtlCol="0"/>
          <a:lstStyle>
            <a:lvl1pPr algn="r">
              <a:defRPr sz="1200"/>
            </a:lvl1pPr>
          </a:lstStyle>
          <a:p>
            <a:fld id="{3ACFE8BD-D62C-4981-974D-EABB634BAEC5}" type="datetimeFigureOut">
              <a:rPr lang="en-US" smtClean="0"/>
              <a:pPr/>
              <a:t>8/20/2009</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1440" tIns="45720" rIns="91440" bIns="45720" rtlCol="0" anchor="b"/>
          <a:lstStyle>
            <a:lvl1pPr algn="r">
              <a:defRPr sz="1200"/>
            </a:lvl1pPr>
          </a:lstStyle>
          <a:p>
            <a:fld id="{D51EF0D4-BE3D-4F70-BEA1-EA1AD3D8A7C6}" type="slidenum">
              <a:rPr lang="en-US" smtClean="0"/>
              <a:pPr/>
              <a:t>‹#›</a:t>
            </a:fld>
            <a:endParaRPr lang="en-US" dirty="0"/>
          </a:p>
        </p:txBody>
      </p:sp>
    </p:spTree>
    <p:extLst>
      <p:ext uri="{BB962C8B-B14F-4D97-AF65-F5344CB8AC3E}">
        <p14:creationId xmlns:p14="http://schemas.microsoft.com/office/powerpoint/2010/main" xmlns="" val="317467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a:t>
            </a:fld>
            <a:endParaRPr lang="en-US" dirty="0"/>
          </a:p>
        </p:txBody>
      </p:sp>
    </p:spTree>
    <p:extLst>
      <p:ext uri="{BB962C8B-B14F-4D97-AF65-F5344CB8AC3E}">
        <p14:creationId xmlns:p14="http://schemas.microsoft.com/office/powerpoint/2010/main" xmlns="" val="97379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a:t>
            </a:fld>
            <a:endParaRPr lang="en-US" dirty="0"/>
          </a:p>
        </p:txBody>
      </p:sp>
    </p:spTree>
    <p:extLst>
      <p:ext uri="{BB962C8B-B14F-4D97-AF65-F5344CB8AC3E}">
        <p14:creationId xmlns:p14="http://schemas.microsoft.com/office/powerpoint/2010/main" xmlns="" val="60992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a:t>
            </a:fld>
            <a:endParaRPr lang="en-US" dirty="0"/>
          </a:p>
        </p:txBody>
      </p:sp>
    </p:spTree>
    <p:extLst>
      <p:ext uri="{BB962C8B-B14F-4D97-AF65-F5344CB8AC3E}">
        <p14:creationId xmlns:p14="http://schemas.microsoft.com/office/powerpoint/2010/main" xmlns="" val="342412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a:t>
            </a:fld>
            <a:endParaRPr lang="en-US" dirty="0"/>
          </a:p>
        </p:txBody>
      </p:sp>
    </p:spTree>
    <p:extLst>
      <p:ext uri="{BB962C8B-B14F-4D97-AF65-F5344CB8AC3E}">
        <p14:creationId xmlns:p14="http://schemas.microsoft.com/office/powerpoint/2010/main" xmlns="" val="203127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14</a:t>
            </a:fld>
            <a:endParaRPr lang="en-US" dirty="0"/>
          </a:p>
        </p:txBody>
      </p:sp>
    </p:spTree>
    <p:extLst>
      <p:ext uri="{BB962C8B-B14F-4D97-AF65-F5344CB8AC3E}">
        <p14:creationId xmlns:p14="http://schemas.microsoft.com/office/powerpoint/2010/main" xmlns="" val="292966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15</a:t>
            </a:fld>
            <a:endParaRPr lang="en-US" dirty="0"/>
          </a:p>
        </p:txBody>
      </p:sp>
    </p:spTree>
    <p:extLst>
      <p:ext uri="{BB962C8B-B14F-4D97-AF65-F5344CB8AC3E}">
        <p14:creationId xmlns:p14="http://schemas.microsoft.com/office/powerpoint/2010/main" xmlns="" val="371922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16</a:t>
            </a:fld>
            <a:endParaRPr lang="en-US" dirty="0"/>
          </a:p>
        </p:txBody>
      </p:sp>
    </p:spTree>
    <p:extLst>
      <p:ext uri="{BB962C8B-B14F-4D97-AF65-F5344CB8AC3E}">
        <p14:creationId xmlns:p14="http://schemas.microsoft.com/office/powerpoint/2010/main" xmlns="" val="49229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17</a:t>
            </a:fld>
            <a:endParaRPr lang="en-US" dirty="0"/>
          </a:p>
        </p:txBody>
      </p:sp>
    </p:spTree>
    <p:extLst>
      <p:ext uri="{BB962C8B-B14F-4D97-AF65-F5344CB8AC3E}">
        <p14:creationId xmlns:p14="http://schemas.microsoft.com/office/powerpoint/2010/main" xmlns="" val="259176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18</a:t>
            </a:fld>
            <a:endParaRPr lang="en-US" dirty="0"/>
          </a:p>
        </p:txBody>
      </p:sp>
    </p:spTree>
    <p:extLst>
      <p:ext uri="{BB962C8B-B14F-4D97-AF65-F5344CB8AC3E}">
        <p14:creationId xmlns:p14="http://schemas.microsoft.com/office/powerpoint/2010/main" xmlns="" val="304670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19</a:t>
            </a:fld>
            <a:endParaRPr lang="en-US" dirty="0"/>
          </a:p>
        </p:txBody>
      </p:sp>
    </p:spTree>
    <p:extLst>
      <p:ext uri="{BB962C8B-B14F-4D97-AF65-F5344CB8AC3E}">
        <p14:creationId xmlns:p14="http://schemas.microsoft.com/office/powerpoint/2010/main" xmlns="" val="1216646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20</a:t>
            </a:fld>
            <a:endParaRPr lang="en-US" dirty="0"/>
          </a:p>
        </p:txBody>
      </p:sp>
    </p:spTree>
    <p:extLst>
      <p:ext uri="{BB962C8B-B14F-4D97-AF65-F5344CB8AC3E}">
        <p14:creationId xmlns:p14="http://schemas.microsoft.com/office/powerpoint/2010/main" xmlns="" val="304936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a:t>
            </a:fld>
            <a:endParaRPr lang="en-US" dirty="0"/>
          </a:p>
        </p:txBody>
      </p:sp>
    </p:spTree>
    <p:extLst>
      <p:ext uri="{BB962C8B-B14F-4D97-AF65-F5344CB8AC3E}">
        <p14:creationId xmlns:p14="http://schemas.microsoft.com/office/powerpoint/2010/main" xmlns="" val="296127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21</a:t>
            </a:fld>
            <a:endParaRPr lang="en-US" dirty="0"/>
          </a:p>
        </p:txBody>
      </p:sp>
    </p:spTree>
    <p:extLst>
      <p:ext uri="{BB962C8B-B14F-4D97-AF65-F5344CB8AC3E}">
        <p14:creationId xmlns:p14="http://schemas.microsoft.com/office/powerpoint/2010/main" xmlns="" val="2675135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22</a:t>
            </a:fld>
            <a:endParaRPr lang="en-US" dirty="0"/>
          </a:p>
        </p:txBody>
      </p:sp>
    </p:spTree>
    <p:extLst>
      <p:ext uri="{BB962C8B-B14F-4D97-AF65-F5344CB8AC3E}">
        <p14:creationId xmlns:p14="http://schemas.microsoft.com/office/powerpoint/2010/main" xmlns="" val="1993026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23</a:t>
            </a:fld>
            <a:endParaRPr lang="en-US" dirty="0"/>
          </a:p>
        </p:txBody>
      </p:sp>
    </p:spTree>
    <p:extLst>
      <p:ext uri="{BB962C8B-B14F-4D97-AF65-F5344CB8AC3E}">
        <p14:creationId xmlns:p14="http://schemas.microsoft.com/office/powerpoint/2010/main" xmlns="" val="2058231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24</a:t>
            </a:fld>
            <a:endParaRPr lang="en-US" dirty="0"/>
          </a:p>
        </p:txBody>
      </p:sp>
    </p:spTree>
    <p:extLst>
      <p:ext uri="{BB962C8B-B14F-4D97-AF65-F5344CB8AC3E}">
        <p14:creationId xmlns:p14="http://schemas.microsoft.com/office/powerpoint/2010/main" xmlns="" val="3417099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25</a:t>
            </a:fld>
            <a:endParaRPr lang="en-US" dirty="0"/>
          </a:p>
        </p:txBody>
      </p:sp>
    </p:spTree>
    <p:extLst>
      <p:ext uri="{BB962C8B-B14F-4D97-AF65-F5344CB8AC3E}">
        <p14:creationId xmlns:p14="http://schemas.microsoft.com/office/powerpoint/2010/main" xmlns="" val="2949268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26</a:t>
            </a:fld>
            <a:endParaRPr lang="en-US" dirty="0"/>
          </a:p>
        </p:txBody>
      </p:sp>
    </p:spTree>
    <p:extLst>
      <p:ext uri="{BB962C8B-B14F-4D97-AF65-F5344CB8AC3E}">
        <p14:creationId xmlns:p14="http://schemas.microsoft.com/office/powerpoint/2010/main" xmlns="" val="2946595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27</a:t>
            </a:fld>
            <a:endParaRPr lang="en-US" dirty="0"/>
          </a:p>
        </p:txBody>
      </p:sp>
    </p:spTree>
    <p:extLst>
      <p:ext uri="{BB962C8B-B14F-4D97-AF65-F5344CB8AC3E}">
        <p14:creationId xmlns:p14="http://schemas.microsoft.com/office/powerpoint/2010/main" xmlns="" val="1484766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28</a:t>
            </a:fld>
            <a:endParaRPr lang="en-US" dirty="0"/>
          </a:p>
        </p:txBody>
      </p:sp>
    </p:spTree>
    <p:extLst>
      <p:ext uri="{BB962C8B-B14F-4D97-AF65-F5344CB8AC3E}">
        <p14:creationId xmlns:p14="http://schemas.microsoft.com/office/powerpoint/2010/main" xmlns="" val="1756977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29</a:t>
            </a:fld>
            <a:endParaRPr lang="en-US" dirty="0"/>
          </a:p>
        </p:txBody>
      </p:sp>
    </p:spTree>
    <p:extLst>
      <p:ext uri="{BB962C8B-B14F-4D97-AF65-F5344CB8AC3E}">
        <p14:creationId xmlns:p14="http://schemas.microsoft.com/office/powerpoint/2010/main" xmlns="" val="2953082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30</a:t>
            </a:fld>
            <a:endParaRPr lang="en-US" dirty="0"/>
          </a:p>
        </p:txBody>
      </p:sp>
    </p:spTree>
    <p:extLst>
      <p:ext uri="{BB962C8B-B14F-4D97-AF65-F5344CB8AC3E}">
        <p14:creationId xmlns:p14="http://schemas.microsoft.com/office/powerpoint/2010/main" xmlns="" val="351640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a:t>
            </a:fld>
            <a:endParaRPr lang="en-US" dirty="0"/>
          </a:p>
        </p:txBody>
      </p:sp>
    </p:spTree>
    <p:extLst>
      <p:ext uri="{BB962C8B-B14F-4D97-AF65-F5344CB8AC3E}">
        <p14:creationId xmlns:p14="http://schemas.microsoft.com/office/powerpoint/2010/main" xmlns="" val="1736396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31</a:t>
            </a:fld>
            <a:endParaRPr lang="en-US" dirty="0"/>
          </a:p>
        </p:txBody>
      </p:sp>
    </p:spTree>
    <p:extLst>
      <p:ext uri="{BB962C8B-B14F-4D97-AF65-F5344CB8AC3E}">
        <p14:creationId xmlns:p14="http://schemas.microsoft.com/office/powerpoint/2010/main" xmlns="" val="4111574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32</a:t>
            </a:fld>
            <a:endParaRPr lang="en-US" dirty="0"/>
          </a:p>
        </p:txBody>
      </p:sp>
    </p:spTree>
    <p:extLst>
      <p:ext uri="{BB962C8B-B14F-4D97-AF65-F5344CB8AC3E}">
        <p14:creationId xmlns:p14="http://schemas.microsoft.com/office/powerpoint/2010/main" xmlns="" val="222351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33</a:t>
            </a:fld>
            <a:endParaRPr lang="en-US" dirty="0"/>
          </a:p>
        </p:txBody>
      </p:sp>
    </p:spTree>
    <p:extLst>
      <p:ext uri="{BB962C8B-B14F-4D97-AF65-F5344CB8AC3E}">
        <p14:creationId xmlns:p14="http://schemas.microsoft.com/office/powerpoint/2010/main" xmlns="" val="403946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34</a:t>
            </a:fld>
            <a:endParaRPr lang="en-US" dirty="0"/>
          </a:p>
        </p:txBody>
      </p:sp>
    </p:spTree>
    <p:extLst>
      <p:ext uri="{BB962C8B-B14F-4D97-AF65-F5344CB8AC3E}">
        <p14:creationId xmlns:p14="http://schemas.microsoft.com/office/powerpoint/2010/main" xmlns="" val="1548780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35</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36</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37</a:t>
            </a:fld>
            <a:endParaRPr lang="en-US" dirty="0"/>
          </a:p>
        </p:txBody>
      </p:sp>
    </p:spTree>
    <p:extLst>
      <p:ext uri="{BB962C8B-B14F-4D97-AF65-F5344CB8AC3E}">
        <p14:creationId xmlns:p14="http://schemas.microsoft.com/office/powerpoint/2010/main" xmlns="" val="4144746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38</a:t>
            </a:fld>
            <a:endParaRPr lang="en-US" dirty="0"/>
          </a:p>
        </p:txBody>
      </p:sp>
    </p:spTree>
    <p:extLst>
      <p:ext uri="{BB962C8B-B14F-4D97-AF65-F5344CB8AC3E}">
        <p14:creationId xmlns:p14="http://schemas.microsoft.com/office/powerpoint/2010/main" xmlns="" val="3223293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39</a:t>
            </a:fld>
            <a:endParaRPr lang="en-US" dirty="0"/>
          </a:p>
        </p:txBody>
      </p:sp>
    </p:spTree>
    <p:extLst>
      <p:ext uri="{BB962C8B-B14F-4D97-AF65-F5344CB8AC3E}">
        <p14:creationId xmlns:p14="http://schemas.microsoft.com/office/powerpoint/2010/main" xmlns="" val="4244755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40</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a:t>
            </a:fld>
            <a:endParaRPr lang="en-US" dirty="0"/>
          </a:p>
        </p:txBody>
      </p:sp>
    </p:spTree>
    <p:extLst>
      <p:ext uri="{BB962C8B-B14F-4D97-AF65-F5344CB8AC3E}">
        <p14:creationId xmlns:p14="http://schemas.microsoft.com/office/powerpoint/2010/main" xmlns="" val="451538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41</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42</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43</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44</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45</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46</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47</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48</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a:t>
            </a:fld>
            <a:endParaRPr lang="en-US" dirty="0"/>
          </a:p>
        </p:txBody>
      </p:sp>
    </p:spTree>
    <p:extLst>
      <p:ext uri="{BB962C8B-B14F-4D97-AF65-F5344CB8AC3E}">
        <p14:creationId xmlns:p14="http://schemas.microsoft.com/office/powerpoint/2010/main" xmlns="" val="86486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a:t>
            </a:fld>
            <a:endParaRPr lang="en-US" dirty="0"/>
          </a:p>
        </p:txBody>
      </p:sp>
    </p:spTree>
    <p:extLst>
      <p:ext uri="{BB962C8B-B14F-4D97-AF65-F5344CB8AC3E}">
        <p14:creationId xmlns:p14="http://schemas.microsoft.com/office/powerpoint/2010/main" xmlns="" val="429046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a:t>
            </a:fld>
            <a:endParaRPr lang="en-US" dirty="0"/>
          </a:p>
        </p:txBody>
      </p:sp>
    </p:spTree>
    <p:extLst>
      <p:ext uri="{BB962C8B-B14F-4D97-AF65-F5344CB8AC3E}">
        <p14:creationId xmlns:p14="http://schemas.microsoft.com/office/powerpoint/2010/main" xmlns="" val="215171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a:t>
            </a:fld>
            <a:endParaRPr lang="en-US" dirty="0"/>
          </a:p>
        </p:txBody>
      </p:sp>
    </p:spTree>
    <p:extLst>
      <p:ext uri="{BB962C8B-B14F-4D97-AF65-F5344CB8AC3E}">
        <p14:creationId xmlns:p14="http://schemas.microsoft.com/office/powerpoint/2010/main" xmlns="" val="204156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a:t>
            </a:fld>
            <a:endParaRPr lang="en-US" dirty="0"/>
          </a:p>
        </p:txBody>
      </p:sp>
    </p:spTree>
    <p:extLst>
      <p:ext uri="{BB962C8B-B14F-4D97-AF65-F5344CB8AC3E}">
        <p14:creationId xmlns:p14="http://schemas.microsoft.com/office/powerpoint/2010/main" xmlns="" val="171242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AAE850C-AF93-4956-BF48-54E389529FC9}" type="datetime1">
              <a:rPr lang="en-US" smtClean="0"/>
              <a:pPr/>
              <a:t>8/20/2009</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85E6815B-E59C-4D87-B1F6-ECBDD22AF1DC}"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077206-DE01-4673-95B1-850E8293398C}" type="datetime1">
              <a:rPr lang="en-US" smtClean="0"/>
              <a:pPr/>
              <a:t>8/20/2009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5E6815B-E59C-4D87-B1F6-ECBDD22AF1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41FC94-5558-4295-BD29-57EEAEDAF123}" type="datetime1">
              <a:rPr lang="en-US" smtClean="0"/>
              <a:pPr/>
              <a:t>8/20/2009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5E6815B-E59C-4D87-B1F6-ECBDD22AF1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7CC5F7-AF58-4935-854F-1294D8480485}" type="datetime1">
              <a:rPr lang="en-US" smtClean="0"/>
              <a:pPr/>
              <a:t>8/20/2009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5E6815B-E59C-4D87-B1F6-ECBDD22AF1D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4573B3-9B98-4AD7-A970-0B8A65E9F455}" type="datetime1">
              <a:rPr lang="en-US" smtClean="0"/>
              <a:pPr/>
              <a:t>8/20/2009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5E6815B-E59C-4D87-B1F6-ECBDD22AF1DC}"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84CF42-69A5-4F2A-9DCF-72FD5EDAD5B3}" type="datetime1">
              <a:rPr lang="en-US" smtClean="0"/>
              <a:pPr/>
              <a:t>8/20/2009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5E6815B-E59C-4D87-B1F6-ECBDD22AF1D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5048530-A9A2-42A9-972D-2A40F4592579}" type="datetime1">
              <a:rPr lang="en-US" smtClean="0"/>
              <a:pPr/>
              <a:t>8/20/2009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5E6815B-E59C-4D87-B1F6-ECBDD22AF1D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D169FFB-2912-4B6A-A049-8F3BD1CC1E5A}" type="datetime1">
              <a:rPr lang="en-US" smtClean="0"/>
              <a:pPr/>
              <a:t>8/20/2009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5E6815B-E59C-4D87-B1F6-ECBDD22AF1DC}" type="slidenum">
              <a:rPr lang="en-US" smtClean="0"/>
              <a:pPr/>
              <a:t>‹#›</a:t>
            </a:fld>
            <a:endParaRPr lang="en-US" dirty="0"/>
          </a:p>
        </p:txBody>
      </p:sp>
      <p:pic>
        <p:nvPicPr>
          <p:cNvPr id="6" name="Picture 3" descr="C:\Users\AMMU\Desktop\Borde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878905" y="-25052"/>
            <a:ext cx="7265095" cy="69832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CDDC750-60AD-4FDC-BC50-E950272131C1}" type="datetime1">
              <a:rPr lang="en-US" smtClean="0"/>
              <a:pPr/>
              <a:t>8/20/2009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5E6815B-E59C-4D87-B1F6-ECBDD22AF1DC}"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6FC14E-AC3E-4FE0-8224-6CB0D030CA8B}" type="datetime1">
              <a:rPr lang="en-US" smtClean="0"/>
              <a:pPr/>
              <a:t>8/20/2009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5E6815B-E59C-4D87-B1F6-ECBDD22AF1D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B32CF68-A398-40A5-AE77-71E77434B9D5}" type="datetime1">
              <a:rPr lang="en-US" smtClean="0"/>
              <a:pPr/>
              <a:t>8/20/2009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5E6815B-E59C-4D87-B1F6-ECBDD22AF1DC}"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FFD7ED8-47ED-49B8-A8ED-5D345B6B7BCC}" type="datetime1">
              <a:rPr lang="en-US" smtClean="0"/>
              <a:pPr/>
              <a:t>8/20/2009</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5E6815B-E59C-4D87-B1F6-ECBDD22AF1DC}"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tiff"/><Relationship Id="rId5" Type="http://schemas.openxmlformats.org/officeDocument/2006/relationships/image" Target="../media/image1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tiff"/><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10756"/>
            <a:ext cx="7543800" cy="5680444"/>
          </a:xfrm>
        </p:spPr>
        <p:txBody>
          <a:bodyPr>
            <a:normAutofit/>
          </a:bodyPr>
          <a:lstStyle/>
          <a:p>
            <a:r>
              <a:rPr lang="en-US" sz="6000" dirty="0" smtClean="0">
                <a:solidFill>
                  <a:srgbClr val="FF0000"/>
                </a:solidFill>
              </a:rPr>
              <a:t>8086 Microprocessor </a:t>
            </a:r>
            <a:br>
              <a:rPr lang="en-US" sz="6000" dirty="0" smtClean="0">
                <a:solidFill>
                  <a:srgbClr val="FF0000"/>
                </a:solidFill>
              </a:rPr>
            </a:br>
            <a:r>
              <a:rPr lang="en-US" sz="6000" dirty="0" smtClean="0">
                <a:solidFill>
                  <a:srgbClr val="FF0000"/>
                </a:solidFill>
              </a:rPr>
              <a:t/>
            </a:r>
            <a:br>
              <a:rPr lang="en-US" sz="6000" dirty="0" smtClean="0">
                <a:solidFill>
                  <a:srgbClr val="FF0000"/>
                </a:solidFill>
              </a:rPr>
            </a:br>
            <a:r>
              <a:rPr lang="en-US" sz="6000" dirty="0" smtClean="0">
                <a:solidFill>
                  <a:srgbClr val="FF0000"/>
                </a:solidFill>
              </a:rPr>
              <a:t>Pin Diagram &amp; Internal Architecture</a:t>
            </a:r>
            <a:endParaRPr lang="en-IN" sz="6000" dirty="0">
              <a:solidFill>
                <a:srgbClr val="FF0000"/>
              </a:solidFill>
            </a:endParaRPr>
          </a:p>
        </p:txBody>
      </p:sp>
      <p:sp>
        <p:nvSpPr>
          <p:cNvPr id="3" name="Slide Number Placeholder 2"/>
          <p:cNvSpPr>
            <a:spLocks noGrp="1"/>
          </p:cNvSpPr>
          <p:nvPr>
            <p:ph type="sldNum" sz="quarter" idx="12"/>
          </p:nvPr>
        </p:nvSpPr>
        <p:spPr/>
        <p:txBody>
          <a:bodyPr/>
          <a:lstStyle/>
          <a:p>
            <a:fld id="{85E6815B-E59C-4D87-B1F6-ECBDD22AF1DC}"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952999"/>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3429000" cy="990600"/>
          </a:xfrm>
        </p:spPr>
        <p:txBody>
          <a:bodyPr>
            <a:normAutofit fontScale="90000"/>
          </a:bodyPr>
          <a:lstStyle/>
          <a:p>
            <a:r>
              <a:rPr lang="en-US" dirty="0" smtClean="0"/>
              <a:t>Pins and Signals</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10</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mc:Choice xmlns:a14="http://schemas.microsoft.com/office/drawing/2010/main" xmlns=""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2786467240"/>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𝑸𝑺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r>
                                    <a:rPr lang="en-US" sz="1200" b="1" i="1" smtClean="0">
                                      <a:solidFill>
                                        <a:srgbClr val="FF0066"/>
                                      </a:solidFill>
                                      <a:latin typeface="Cambria Math"/>
                                    </a:rPr>
                                    <m:t>𝑸</m:t>
                                  </m:r>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2786467240"/>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gridCol w="4591828"/>
                  </a:tblGrid>
                  <a:tr h="1554480">
                    <a:tc>
                      <a:txBody>
                        <a:bodyPr/>
                        <a:lstStyle/>
                        <a:p>
                          <a:endParaRPr lang="en-US"/>
                        </a:p>
                      </a:txBody>
                      <a:tcPr>
                        <a:blipFill rotWithShape="1">
                          <a:blip r:embed="rId4"/>
                          <a:stretch>
                            <a:fillRect r="-489610" b="-3137"/>
                          </a:stretch>
                        </a:blip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PARNA\Desktop\mm.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62400" y="3914775"/>
            <a:ext cx="4344504" cy="21050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xmlns="" val="586012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28800" y="4133851"/>
            <a:ext cx="1424940" cy="213938"/>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802130" y="3725023"/>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2286000" cy="914400"/>
          </a:xfrm>
        </p:spPr>
        <p:txBody>
          <a:bodyPr>
            <a:normAutofit fontScale="90000"/>
          </a:bodyPr>
          <a:lstStyle/>
          <a:p>
            <a:r>
              <a:rPr lang="en-US" b="1" dirty="0" smtClean="0">
                <a:solidFill>
                  <a:srgbClr val="FF0000"/>
                </a:solidFill>
              </a:rPr>
              <a:t>Pins and Signals</a:t>
            </a:r>
            <a:endParaRPr lang="en-US" b="1"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11</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mc:Choice xmlns:a14="http://schemas.microsoft.com/office/drawing/2010/main" xmlns=""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3328042336"/>
                  </p:ext>
                </p:extLst>
              </p:nvPr>
            </p:nvGraphicFramePr>
            <p:xfrm>
              <a:off x="3385457" y="2133600"/>
              <a:ext cx="5529943" cy="1738122"/>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oMath>
                          </a14:m>
                          <a:r>
                            <a:rPr lang="en-US" sz="1200" i="0" dirty="0" smtClean="0">
                              <a:solidFill>
                                <a:sysClr val="windowText" lastClr="000000"/>
                              </a:solidFill>
                              <a:latin typeface="Verdana" pitchFamily="34" charset="0"/>
                              <a:ea typeface="Verdana" pitchFamily="34" charset="0"/>
                              <a:cs typeface="Verdana" pitchFamily="34" charset="0"/>
                            </a:rPr>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oMath>
                          </a14:m>
                          <a:r>
                            <a:rPr lang="en-US" sz="1200" i="0" dirty="0" smtClean="0">
                              <a:solidFill>
                                <a:sysClr val="windowText" lastClr="000000"/>
                              </a:solidFill>
                              <a:latin typeface="Verdana" pitchFamily="34" charset="0"/>
                              <a:ea typeface="Verdana" pitchFamily="34" charset="0"/>
                              <a:cs typeface="Verdana" pitchFamily="34" charset="0"/>
                            </a:rPr>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Bus Request/ Bus Grant</a:t>
                          </a:r>
                          <a:r>
                            <a:rPr lang="en-US" sz="1200" dirty="0" smtClean="0">
                              <a:solidFill>
                                <a:sysClr val="windowText" lastClr="000000"/>
                              </a:solidFill>
                              <a:latin typeface="Verdana" pitchFamily="34" charset="0"/>
                              <a:ea typeface="Verdana" pitchFamily="34" charset="0"/>
                              <a:cs typeface="Verdana" pitchFamily="34" charset="0"/>
                            </a:rPr>
                            <a:t>) These requests are used by other local bus masters to force the processor to release the local bus</a:t>
                          </a:r>
                          <a:r>
                            <a:rPr lang="en-US" sz="1200" baseline="0" dirty="0" smtClean="0">
                              <a:solidFill>
                                <a:sysClr val="windowText" lastClr="000000"/>
                              </a:solidFill>
                              <a:latin typeface="Verdana" pitchFamily="34" charset="0"/>
                              <a:ea typeface="Verdana" pitchFamily="34" charset="0"/>
                              <a:cs typeface="Verdana" pitchFamily="34" charset="0"/>
                            </a:rPr>
                            <a:t> at the end of the processor’s current bus cycle.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These pins are bidirectional.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 request on</a:t>
                          </a:r>
                          <a:r>
                            <a:rPr lang="en-US" sz="1200" i="1" baseline="0" dirty="0" smtClean="0">
                              <a:solidFill>
                                <a:sysClr val="windowText" lastClr="000000"/>
                              </a:solidFill>
                              <a:latin typeface="Verdana" pitchFamily="34" charset="0"/>
                              <a:ea typeface="Verdana" pitchFamily="34" charset="0"/>
                              <a:cs typeface="Verdana" pitchFamily="34" charset="0"/>
                            </a:rPr>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dirty="0" smtClean="0">
                              <a:solidFill>
                                <a:sysClr val="windowText" lastClr="000000"/>
                              </a:solidFill>
                              <a:latin typeface="Verdana" pitchFamily="34" charset="0"/>
                              <a:ea typeface="Verdana" pitchFamily="34" charset="0"/>
                              <a:cs typeface="Verdana" pitchFamily="34" charset="0"/>
                            </a:rPr>
                            <a:t> will have higher priority than</a:t>
                          </a:r>
                          <a:r>
                            <a:rPr lang="en-US" sz="1200" baseline="0" dirty="0" smtClean="0">
                              <a:solidFill>
                                <a:sysClr val="windowText" lastClr="000000"/>
                              </a:solidFill>
                              <a:latin typeface="Verdana" pitchFamily="34" charset="0"/>
                              <a:ea typeface="Verdana" pitchFamily="34" charset="0"/>
                              <a:cs typeface="Verdana" pitchFamily="34" charset="0"/>
                            </a:rPr>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3328042336"/>
                  </p:ext>
                </p:extLst>
              </p:nvPr>
            </p:nvGraphicFramePr>
            <p:xfrm>
              <a:off x="3385457" y="2133600"/>
              <a:ext cx="5529943" cy="1738122"/>
            </p:xfrm>
            <a:graphic>
              <a:graphicData uri="http://schemas.openxmlformats.org/drawingml/2006/table">
                <a:tbl>
                  <a:tblPr firstRow="1" bandRow="1">
                    <a:tableStyleId>{5C22544A-7EE6-4342-B048-85BDC9FD1C3A}</a:tableStyleId>
                  </a:tblPr>
                  <a:tblGrid>
                    <a:gridCol w="938115"/>
                    <a:gridCol w="4591828"/>
                  </a:tblGrid>
                  <a:tr h="1738122">
                    <a:tc>
                      <a:txBody>
                        <a:bodyPr/>
                        <a:lstStyle/>
                        <a:p>
                          <a:endParaRPr lang="en-US"/>
                        </a:p>
                      </a:txBody>
                      <a:tcPr>
                        <a:blipFill rotWithShape="1">
                          <a:blip r:embed="rId4"/>
                          <a:stretch>
                            <a:fillRect r="-489610" b="-351"/>
                          </a:stretch>
                        </a:blipFill>
                      </a:tcPr>
                    </a:tc>
                    <a:tc>
                      <a:txBody>
                        <a:bodyPr/>
                        <a:lstStyle/>
                        <a:p>
                          <a:endParaRPr lang="en-US"/>
                        </a:p>
                      </a:txBody>
                      <a:tcPr>
                        <a:blipFill rotWithShape="1">
                          <a:blip r:embed="rId4"/>
                          <a:stretch>
                            <a:fillRect l="-20424" b="-351"/>
                          </a:stretch>
                        </a:blipFill>
                      </a:tcPr>
                    </a:tc>
                  </a:tr>
                </a:tbl>
              </a:graphicData>
            </a:graphic>
          </p:graphicFrame>
        </mc:Fallback>
      </mc:AlternateContent>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graphicFrame>
            <p:nvGraphicFramePr>
              <p:cNvPr id="13" name="Table 12"/>
              <p:cNvGraphicFramePr>
                <a:graphicFrameLocks noGrp="1"/>
              </p:cNvGraphicFramePr>
              <p:nvPr>
                <p:extLst>
                  <p:ext uri="{D42A27DB-BD31-4B8C-83A1-F6EECF244321}">
                    <p14:modId xmlns:p14="http://schemas.microsoft.com/office/powerpoint/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𝐋𝐎𝐂𝐊</m:t>
                                    </m:r>
                                  </m:e>
                                </m:acc>
                              </m:oMath>
                            </m:oMathPara>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i="0" dirty="0" smtClean="0">
                              <a:solidFill>
                                <a:sysClr val="windowText" lastClr="000000"/>
                              </a:solidFill>
                              <a:latin typeface="Verdana" pitchFamily="34" charset="0"/>
                              <a:ea typeface="Verdana" pitchFamily="34" charset="0"/>
                              <a:cs typeface="Verdana" pitchFamily="34" charset="0"/>
                            </a:rPr>
                            <a:t>An</a:t>
                          </a:r>
                          <a:r>
                            <a:rPr lang="en-US" sz="1200" i="0" baseline="0" dirty="0" smtClean="0">
                              <a:solidFill>
                                <a:sysClr val="windowText" lastClr="000000"/>
                              </a:solidFill>
                              <a:latin typeface="Verdana" pitchFamily="34" charset="0"/>
                              <a:ea typeface="Verdana" pitchFamily="34" charset="0"/>
                              <a:cs typeface="Verdana" pitchFamily="34" charset="0"/>
                            </a:rPr>
                            <a:t> output signal activated by the LOCK prefix instruction.</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algn="just"/>
                          <a:r>
                            <a:rPr lang="en-US" sz="1200" i="0" baseline="0" dirty="0" smtClean="0">
                              <a:solidFill>
                                <a:sysClr val="windowText" lastClr="000000"/>
                              </a:solidFill>
                              <a:latin typeface="Verdana" pitchFamily="34" charset="0"/>
                              <a:ea typeface="Verdana" pitchFamily="34" charset="0"/>
                              <a:cs typeface="Verdana" pitchFamily="34" charset="0"/>
                            </a:rPr>
                            <a:t>Remains active until the completion of the instruction prefixed by LOCK.</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ysClr val="windowText" lastClr="000000"/>
                              </a:solidFill>
                              <a:latin typeface="Verdana" pitchFamily="34" charset="0"/>
                              <a:ea typeface="Verdana" pitchFamily="34" charset="0"/>
                              <a:cs typeface="Verdana" pitchFamily="34" charset="0"/>
                            </a:rPr>
                            <a:t>The 8086 output low on the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𝐋𝐎𝐂𝐊</m:t>
                                  </m:r>
                                </m:e>
                              </m:acc>
                            </m:oMath>
                          </a14:m>
                          <a:r>
                            <a:rPr lang="en-US" sz="1200" i="0" dirty="0" smtClean="0">
                              <a:solidFill>
                                <a:sysClr val="windowText" lastClr="000000"/>
                              </a:solidFill>
                              <a:latin typeface="Verdana" pitchFamily="34" charset="0"/>
                              <a:ea typeface="Verdana" pitchFamily="34" charset="0"/>
                              <a:cs typeface="Verdana" pitchFamily="34" charset="0"/>
                            </a:rPr>
                            <a:t> pin while executing an instruction prefixed by LOCK to </a:t>
                          </a:r>
                          <a:r>
                            <a:rPr lang="en-US" sz="1200" i="0" u="sng" dirty="0" smtClean="0">
                              <a:solidFill>
                                <a:sysClr val="windowText" lastClr="000000"/>
                              </a:solidFill>
                              <a:latin typeface="Verdana" pitchFamily="34" charset="0"/>
                              <a:ea typeface="Verdana" pitchFamily="34" charset="0"/>
                              <a:cs typeface="Verdana" pitchFamily="34" charset="0"/>
                            </a:rPr>
                            <a:t>prevent other bus masters from gaining control of the system bus.</a:t>
                          </a:r>
                          <a:endParaRPr lang="en-US" sz="1200" i="0" u="sng" dirty="0">
                            <a:solidFill>
                              <a:sysClr val="windowText" lastClr="000000"/>
                            </a:solidFill>
                            <a:latin typeface="Verdana" pitchFamily="34" charset="0"/>
                            <a:ea typeface="Verdana" pitchFamily="34" charset="0"/>
                            <a:cs typeface="Verdana" pitchFamily="34" charset="0"/>
                          </a:endParaRPr>
                        </a:p>
                        <a:p>
                          <a:endParaRPr lang="en-US" sz="1200" i="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13" name="Table 12"/>
              <p:cNvGraphicFramePr>
                <a:graphicFrameLocks noGrp="1"/>
              </p:cNvGraphicFramePr>
              <p:nvPr>
                <p:extLst>
                  <p:ext uri="{D42A27DB-BD31-4B8C-83A1-F6EECF244321}">
                    <p14:modId xmlns:p14="http://schemas.microsoft.com/office/powerpoint/2010/main" xmlns="" xmlns:a14="http://schemas.microsoft.com/office/drawing/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2103501">
                    <a:tc>
                      <a:txBody>
                        <a:bodyPr/>
                        <a:lstStyle/>
                        <a:p>
                          <a:endParaRPr lang="en-US"/>
                        </a:p>
                      </a:txBody>
                      <a:tcPr>
                        <a:blipFill rotWithShape="1">
                          <a:blip r:embed="rId6"/>
                          <a:stretch>
                            <a:fillRect t="-290" r="-489610"/>
                          </a:stretch>
                        </a:blipFill>
                      </a:tcPr>
                    </a:tc>
                    <a:tc>
                      <a:txBody>
                        <a:bodyPr/>
                        <a:lstStyle/>
                        <a:p>
                          <a:endParaRPr lang="en-US"/>
                        </a:p>
                      </a:txBody>
                      <a:tcPr>
                        <a:blipFill rotWithShape="1">
                          <a:blip r:embed="rId6"/>
                          <a:stretch>
                            <a:fillRect l="-20424" t="-290"/>
                          </a:stretch>
                        </a:blipFill>
                      </a:tcPr>
                    </a:tc>
                  </a:tr>
                </a:tbl>
              </a:graphicData>
            </a:graphic>
          </p:graphicFrame>
        </mc:Fallback>
      </mc:AlternateContent>
      <p:sp>
        <p:nvSpPr>
          <p:cNvPr id="18" name="Rectangle 17"/>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xmlns="" val="42459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5278902"/>
          </a:xfrm>
        </p:spPr>
        <p:txBody>
          <a:bodyPr>
            <a:normAutofit/>
          </a:bodyPr>
          <a:lstStyle/>
          <a:p>
            <a:r>
              <a:rPr lang="en-US" sz="8000" dirty="0" smtClean="0">
                <a:latin typeface="Octapost NBP" pitchFamily="2" charset="0"/>
              </a:rPr>
              <a:t>Internal Architecture of 8086 Microprocessor </a:t>
            </a:r>
            <a:endParaRPr lang="en-US" sz="8000" dirty="0">
              <a:latin typeface="Octapost NBP" pitchFamily="2" charset="0"/>
            </a:endParaRPr>
          </a:p>
        </p:txBody>
      </p:sp>
    </p:spTree>
    <p:extLst>
      <p:ext uri="{BB962C8B-B14F-4D97-AF65-F5344CB8AC3E}">
        <p14:creationId xmlns:p14="http://schemas.microsoft.com/office/powerpoint/2010/main" xmlns="" val="33601960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3276600" cy="838200"/>
          </a:xfrm>
        </p:spPr>
        <p:txBody>
          <a:bodyPr>
            <a:normAutofit fontScale="90000"/>
          </a:bodyPr>
          <a:lstStyle/>
          <a:p>
            <a:r>
              <a:rPr lang="en-US" b="1" dirty="0" smtClean="0">
                <a:solidFill>
                  <a:srgbClr val="FF0000"/>
                </a:solidFill>
              </a:rPr>
              <a:t>Architecture</a:t>
            </a:r>
            <a:endParaRPr lang="en-US" b="1"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13</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1219200" y="5181600"/>
            <a:ext cx="3429000" cy="1292662"/>
          </a:xfrm>
          <a:prstGeom prst="rect">
            <a:avLst/>
          </a:prstGeom>
          <a:solidFill>
            <a:srgbClr val="99FF66"/>
          </a:solidFill>
        </p:spPr>
        <p:txBody>
          <a:bodyPr wrap="square" rtlCol="0">
            <a:spAutoFit/>
          </a:bodyPr>
          <a:lstStyle/>
          <a:p>
            <a:pPr algn="ctr"/>
            <a:r>
              <a:rPr lang="en-US" sz="1300" b="1" dirty="0" smtClean="0">
                <a:solidFill>
                  <a:srgbClr val="FF0066"/>
                </a:solidFill>
                <a:latin typeface="Verdana" pitchFamily="34" charset="0"/>
                <a:ea typeface="Verdana" pitchFamily="34" charset="0"/>
                <a:cs typeface="Verdana" pitchFamily="34" charset="0"/>
              </a:rPr>
              <a:t>Execution </a:t>
            </a:r>
            <a:r>
              <a:rPr lang="en-US" sz="1300" b="1" dirty="0">
                <a:solidFill>
                  <a:srgbClr val="FF0066"/>
                </a:solidFill>
                <a:latin typeface="Verdana" pitchFamily="34" charset="0"/>
                <a:ea typeface="Verdana" pitchFamily="34" charset="0"/>
                <a:cs typeface="Verdana" pitchFamily="34" charset="0"/>
              </a:rPr>
              <a:t>Unit (EU</a:t>
            </a:r>
            <a:r>
              <a:rPr lang="en-US" sz="1300" b="1" dirty="0" smtClean="0">
                <a:solidFill>
                  <a:srgbClr val="FF0066"/>
                </a:solidFill>
                <a:latin typeface="Verdana" pitchFamily="34" charset="0"/>
                <a:ea typeface="Verdana" pitchFamily="34" charset="0"/>
                <a:cs typeface="Verdana" pitchFamily="34" charset="0"/>
              </a:rPr>
              <a:t>)</a:t>
            </a:r>
          </a:p>
          <a:p>
            <a:pPr algn="ctr"/>
            <a:endParaRPr lang="en-US" sz="1300" b="1" dirty="0" smtClean="0">
              <a:solidFill>
                <a:srgbClr val="FF0066"/>
              </a:solidFill>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EU executes instructions that have already been fetched by the BIU.</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BIU and EU functions separately.</a:t>
            </a:r>
            <a:endParaRPr lang="en-US" sz="1300" b="1" dirty="0">
              <a:latin typeface="Verdana" pitchFamily="34" charset="0"/>
              <a:ea typeface="Verdana" pitchFamily="34" charset="0"/>
              <a:cs typeface="Verdana" pitchFamily="34" charset="0"/>
            </a:endParaRPr>
          </a:p>
        </p:txBody>
      </p:sp>
      <p:sp>
        <p:nvSpPr>
          <p:cNvPr id="7" name="TextBox 6"/>
          <p:cNvSpPr txBox="1"/>
          <p:nvPr/>
        </p:nvSpPr>
        <p:spPr>
          <a:xfrm>
            <a:off x="5181600" y="5181600"/>
            <a:ext cx="3657600" cy="1292662"/>
          </a:xfrm>
          <a:prstGeom prst="rect">
            <a:avLst/>
          </a:prstGeom>
          <a:solidFill>
            <a:srgbClr val="99FF66"/>
          </a:solidFill>
        </p:spPr>
        <p:txBody>
          <a:bodyPr wrap="square" rtlCol="0">
            <a:spAutoFit/>
          </a:bodyPr>
          <a:lstStyle/>
          <a:p>
            <a:pPr algn="ctr"/>
            <a:r>
              <a:rPr lang="en-US" sz="1300" b="1" dirty="0" smtClean="0">
                <a:solidFill>
                  <a:srgbClr val="FF0066"/>
                </a:solidFill>
                <a:latin typeface="Verdana" pitchFamily="34" charset="0"/>
                <a:ea typeface="Verdana" pitchFamily="34" charset="0"/>
                <a:cs typeface="Verdana" pitchFamily="34" charset="0"/>
              </a:rPr>
              <a:t>Bus Interface Unit (BIU)</a:t>
            </a:r>
          </a:p>
          <a:p>
            <a:pPr algn="ctr"/>
            <a:endParaRPr lang="en-US" sz="1300" b="1" dirty="0">
              <a:solidFill>
                <a:srgbClr val="FF0066"/>
              </a:solidFill>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BIU fetches instructions, reads data from memory and I/O ports, writes data to memory and I/ O ports</a:t>
            </a:r>
            <a:r>
              <a:rPr lang="en-US" sz="1300" b="1" dirty="0" smtClean="0">
                <a:latin typeface="Verdana" pitchFamily="34" charset="0"/>
                <a:ea typeface="Verdana" pitchFamily="34" charset="0"/>
                <a:cs typeface="Verdana" pitchFamily="34" charset="0"/>
              </a:rPr>
              <a:t>.</a:t>
            </a:r>
          </a:p>
          <a:p>
            <a:pPr algn="ctr"/>
            <a:endParaRPr lang="en-US" sz="1300" b="1" dirty="0" smtClean="0">
              <a:solidFill>
                <a:srgbClr val="FF0066"/>
              </a:solidFill>
              <a:latin typeface="Verdana" pitchFamily="34" charset="0"/>
              <a:ea typeface="Verdana" pitchFamily="34" charset="0"/>
              <a:cs typeface="Verdana" pitchFamily="34" charset="0"/>
            </a:endParaRPr>
          </a:p>
        </p:txBody>
      </p:sp>
      <p:pic>
        <p:nvPicPr>
          <p:cNvPr id="4" name="Picture 2" descr="C:\Users\AMMU\Desktop\Microprocessor\Internal Architecture.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908"/>
          <a:stretch/>
        </p:blipFill>
        <p:spPr bwMode="auto">
          <a:xfrm>
            <a:off x="1447800" y="685799"/>
            <a:ext cx="6324600" cy="44348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93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a:xfrm>
            <a:off x="7543800" y="1295400"/>
            <a:ext cx="457200" cy="476250"/>
          </a:xfrm>
        </p:spPr>
        <p:txBody>
          <a:bodyPr/>
          <a:lstStyle/>
          <a:p>
            <a:fld id="{85E6815B-E59C-4D87-B1F6-ECBDD22AF1DC}" type="slidenum">
              <a:rPr lang="en-US" smtClean="0"/>
              <a:pPr/>
              <a:t>14</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6" name="Line Callout 2 5"/>
          <p:cNvSpPr/>
          <p:nvPr/>
        </p:nvSpPr>
        <p:spPr>
          <a:xfrm>
            <a:off x="6010701" y="1219200"/>
            <a:ext cx="3048000" cy="762000"/>
          </a:xfrm>
          <a:prstGeom prst="borderCallout2">
            <a:avLst>
              <a:gd name="adj1" fmla="val 18750"/>
              <a:gd name="adj2" fmla="val -192"/>
              <a:gd name="adj3" fmla="val 18750"/>
              <a:gd name="adj4" fmla="val -16667"/>
              <a:gd name="adj5" fmla="val 90610"/>
              <a:gd name="adj6" fmla="val -6054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Dedicated Adder to generate 20 bit address</a:t>
            </a:r>
            <a:endParaRPr lang="en-US" sz="1400" b="1" dirty="0">
              <a:solidFill>
                <a:schemeClr val="tx1"/>
              </a:solidFill>
              <a:latin typeface="Verdana" pitchFamily="34" charset="0"/>
              <a:ea typeface="Verdana" pitchFamily="34" charset="0"/>
              <a:cs typeface="Verdana" pitchFamily="34" charset="0"/>
            </a:endParaRPr>
          </a:p>
        </p:txBody>
      </p:sp>
      <p:sp>
        <p:nvSpPr>
          <p:cNvPr id="13" name="Line Callout 2 12"/>
          <p:cNvSpPr/>
          <p:nvPr/>
        </p:nvSpPr>
        <p:spPr>
          <a:xfrm>
            <a:off x="6019800" y="2362200"/>
            <a:ext cx="3048000" cy="1905000"/>
          </a:xfrm>
          <a:prstGeom prst="borderCallout2">
            <a:avLst>
              <a:gd name="adj1" fmla="val 18750"/>
              <a:gd name="adj2" fmla="val -192"/>
              <a:gd name="adj3" fmla="val 18750"/>
              <a:gd name="adj4" fmla="val -16667"/>
              <a:gd name="adj5" fmla="val 54144"/>
              <a:gd name="adj6" fmla="val -58757"/>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Four 16-bit </a:t>
            </a:r>
            <a:r>
              <a:rPr lang="en-US" sz="1400" b="1" dirty="0">
                <a:solidFill>
                  <a:schemeClr val="tx1"/>
                </a:solidFill>
                <a:latin typeface="Verdana" pitchFamily="34" charset="0"/>
                <a:ea typeface="Verdana" pitchFamily="34" charset="0"/>
                <a:cs typeface="Verdana" pitchFamily="34" charset="0"/>
              </a:rPr>
              <a:t>segment </a:t>
            </a:r>
            <a:r>
              <a:rPr lang="en-US" sz="1400" b="1" dirty="0" smtClean="0">
                <a:solidFill>
                  <a:schemeClr val="tx1"/>
                </a:solidFill>
                <a:latin typeface="Verdana" pitchFamily="34" charset="0"/>
                <a:ea typeface="Verdana" pitchFamily="34" charset="0"/>
                <a:cs typeface="Verdana" pitchFamily="34" charset="0"/>
              </a:rPr>
              <a:t>registers</a:t>
            </a:r>
          </a:p>
          <a:p>
            <a:pPr algn="ctr"/>
            <a:endParaRPr lang="en-US" sz="1400" b="1" dirty="0">
              <a:solidFill>
                <a:schemeClr val="tx1"/>
              </a:solidFill>
              <a:latin typeface="Verdana" pitchFamily="34" charset="0"/>
              <a:ea typeface="Verdana" pitchFamily="34" charset="0"/>
              <a:cs typeface="Verdana" pitchFamily="34" charset="0"/>
            </a:endParaRPr>
          </a:p>
          <a:p>
            <a:pPr algn="ctr"/>
            <a:r>
              <a:rPr lang="en-US" sz="1400" b="1" dirty="0" smtClean="0">
                <a:solidFill>
                  <a:schemeClr val="tx1"/>
                </a:solidFill>
                <a:latin typeface="Verdana" pitchFamily="34" charset="0"/>
                <a:ea typeface="Verdana" pitchFamily="34" charset="0"/>
                <a:cs typeface="Verdana" pitchFamily="34" charset="0"/>
              </a:rPr>
              <a:t>Code </a:t>
            </a:r>
            <a:r>
              <a:rPr lang="en-US" sz="1400" b="1" dirty="0">
                <a:solidFill>
                  <a:schemeClr val="tx1"/>
                </a:solidFill>
                <a:latin typeface="Verdana" pitchFamily="34" charset="0"/>
                <a:ea typeface="Verdana" pitchFamily="34" charset="0"/>
                <a:cs typeface="Verdana" pitchFamily="34" charset="0"/>
              </a:rPr>
              <a:t>Segment (CS)</a:t>
            </a:r>
          </a:p>
          <a:p>
            <a:pPr algn="ctr"/>
            <a:r>
              <a:rPr lang="en-US" sz="1400" b="1" dirty="0">
                <a:solidFill>
                  <a:schemeClr val="tx1"/>
                </a:solidFill>
                <a:latin typeface="Verdana" pitchFamily="34" charset="0"/>
                <a:ea typeface="Verdana" pitchFamily="34" charset="0"/>
                <a:cs typeface="Verdana" pitchFamily="34" charset="0"/>
              </a:rPr>
              <a:t>Data Segment (DS)</a:t>
            </a:r>
          </a:p>
          <a:p>
            <a:pPr algn="ctr"/>
            <a:r>
              <a:rPr lang="en-US" sz="1400" b="1" dirty="0">
                <a:solidFill>
                  <a:schemeClr val="tx1"/>
                </a:solidFill>
                <a:latin typeface="Verdana" pitchFamily="34" charset="0"/>
                <a:ea typeface="Verdana" pitchFamily="34" charset="0"/>
                <a:cs typeface="Verdana" pitchFamily="34" charset="0"/>
              </a:rPr>
              <a:t>Stack Segment (SS)</a:t>
            </a:r>
          </a:p>
          <a:p>
            <a:pPr algn="ctr"/>
            <a:r>
              <a:rPr lang="en-US" sz="1400" b="1" dirty="0">
                <a:solidFill>
                  <a:schemeClr val="tx1"/>
                </a:solidFill>
                <a:latin typeface="Verdana" pitchFamily="34" charset="0"/>
                <a:ea typeface="Verdana" pitchFamily="34" charset="0"/>
                <a:cs typeface="Verdana" pitchFamily="34" charset="0"/>
              </a:rPr>
              <a:t>Extra Segment (ES)</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1905000"/>
            <a:ext cx="4419600"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705600" y="6400800"/>
            <a:ext cx="1731564" cy="253916"/>
          </a:xfrm>
          <a:prstGeom prst="rect">
            <a:avLst/>
          </a:prstGeom>
          <a:noFill/>
        </p:spPr>
        <p:txBody>
          <a:bodyPr wrap="none" rtlCol="0">
            <a:spAutoFit/>
          </a:bodyPr>
          <a:lstStyle/>
          <a:p>
            <a:r>
              <a:rPr lang="en-US" sz="1050" dirty="0" smtClean="0">
                <a:solidFill>
                  <a:schemeClr val="bg1">
                    <a:lumMod val="75000"/>
                  </a:schemeClr>
                </a:solidFill>
              </a:rPr>
              <a:t>Segment Registers &gt;&gt;</a:t>
            </a:r>
            <a:endParaRPr lang="en-US" sz="1050" dirty="0">
              <a:solidFill>
                <a:schemeClr val="bg1">
                  <a:lumMod val="75000"/>
                </a:schemeClr>
              </a:solidFill>
            </a:endParaRPr>
          </a:p>
        </p:txBody>
      </p:sp>
    </p:spTree>
    <p:extLst>
      <p:ext uri="{BB962C8B-B14F-4D97-AF65-F5344CB8AC3E}">
        <p14:creationId xmlns:p14="http://schemas.microsoft.com/office/powerpoint/2010/main" xmlns="" val="692426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467600" cy="457200"/>
          </a:xfrm>
        </p:spPr>
        <p:txBody>
          <a:bodyPr>
            <a:normAutofit fontScale="90000"/>
          </a:bodyPr>
          <a:lstStyle/>
          <a:p>
            <a:r>
              <a:rPr lang="en-US" b="1" dirty="0" smtClean="0"/>
              <a:t>Architecture</a:t>
            </a:r>
            <a:endParaRPr lang="en-US" b="1"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15</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1" name="Picture 3" descr="C:\Users\AMMU\Desktop\Microprocessor\Segmen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7600" y="1141702"/>
            <a:ext cx="4953000" cy="297309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371600" y="1106269"/>
            <a:ext cx="1600200" cy="646331"/>
          </a:xfrm>
          <a:prstGeom prst="rect">
            <a:avLst/>
          </a:prstGeom>
          <a:noFill/>
        </p:spPr>
        <p:txBody>
          <a:bodyPr wrap="squar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7" name="Straight Connector 6"/>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4800600"/>
            <a:ext cx="1981200" cy="1169551"/>
          </a:xfrm>
          <a:prstGeom prst="rect">
            <a:avLst/>
          </a:prstGeom>
          <a:noFill/>
        </p:spPr>
        <p:txBody>
          <a:bodyPr wrap="square" rtlCol="0">
            <a:spAutoFit/>
          </a:bodyPr>
          <a:lstStyle/>
          <a:p>
            <a:pPr marL="285750" indent="-285750" algn="just">
              <a:buBlip>
                <a:blip r:embed="rId4"/>
              </a:buBlip>
            </a:pPr>
            <a:r>
              <a:rPr lang="en-US" sz="1400" b="1" dirty="0" smtClean="0"/>
              <a:t>8086’s1-megabyte </a:t>
            </a:r>
            <a:r>
              <a:rPr lang="en-US" sz="1400" b="1" dirty="0" err="1" smtClean="0"/>
              <a:t>memoryis</a:t>
            </a:r>
            <a:r>
              <a:rPr lang="en-US" sz="1400" b="1" dirty="0" smtClean="0"/>
              <a:t> </a:t>
            </a:r>
            <a:r>
              <a:rPr lang="en-US" sz="1400" b="1" dirty="0" smtClean="0"/>
              <a:t>divided into segments of up to 64K bytes each.</a:t>
            </a:r>
            <a:endParaRPr lang="en-US" sz="1400" b="1" dirty="0"/>
          </a:p>
        </p:txBody>
      </p:sp>
      <p:sp>
        <p:nvSpPr>
          <p:cNvPr id="16" name="TextBox 15"/>
          <p:cNvSpPr txBox="1"/>
          <p:nvPr/>
        </p:nvSpPr>
        <p:spPr>
          <a:xfrm>
            <a:off x="6477000" y="4798326"/>
            <a:ext cx="2590800" cy="1600438"/>
          </a:xfrm>
          <a:prstGeom prst="rect">
            <a:avLst/>
          </a:prstGeom>
          <a:noFill/>
        </p:spPr>
        <p:txBody>
          <a:bodyPr wrap="square" rtlCol="0">
            <a:spAutoFit/>
          </a:bodyPr>
          <a:lstStyle/>
          <a:p>
            <a:pPr marL="285750" indent="-285750" algn="just">
              <a:buBlip>
                <a:blip r:embed="rId4"/>
              </a:buBlip>
            </a:pPr>
            <a:r>
              <a:rPr lang="en-US" sz="1400" b="1" dirty="0" smtClean="0"/>
              <a:t>Programs obtain access to code and data in the segments by changing the segment register content to point to the desired segments.</a:t>
            </a:r>
          </a:p>
          <a:p>
            <a:pPr algn="just"/>
            <a:endParaRPr lang="en-US" sz="1400" b="1" dirty="0"/>
          </a:p>
        </p:txBody>
      </p:sp>
      <p:sp>
        <p:nvSpPr>
          <p:cNvPr id="17" name="TextBox 16"/>
          <p:cNvSpPr txBox="1"/>
          <p:nvPr/>
        </p:nvSpPr>
        <p:spPr>
          <a:xfrm>
            <a:off x="3429000" y="4800600"/>
            <a:ext cx="2467404" cy="1169551"/>
          </a:xfrm>
          <a:prstGeom prst="rect">
            <a:avLst/>
          </a:prstGeom>
          <a:noFill/>
        </p:spPr>
        <p:txBody>
          <a:bodyPr wrap="square" rtlCol="0">
            <a:spAutoFit/>
          </a:bodyPr>
          <a:lstStyle/>
          <a:p>
            <a:pPr marL="285750" indent="-285750" algn="just">
              <a:buBlip>
                <a:blip r:embed="rId4"/>
              </a:buBlip>
            </a:pPr>
            <a:r>
              <a:rPr lang="en-US" sz="1400" b="1" dirty="0" smtClean="0"/>
              <a:t>The 8086 can directly address four segments (256 K bytes within the 1 M byte of memory) at a particular time.</a:t>
            </a:r>
            <a:endParaRPr lang="en-US" sz="1400" b="1" dirty="0"/>
          </a:p>
        </p:txBody>
      </p:sp>
      <p:pic>
        <p:nvPicPr>
          <p:cNvPr id="12" name="Picture 2" descr="C:\Users\AMMU\Desktop\Microprocessor\Internal Architecture.pn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54250" t="29759" r="25865" b="35121"/>
          <a:stretch/>
        </p:blipFill>
        <p:spPr bwMode="auto">
          <a:xfrm>
            <a:off x="1524000" y="2590800"/>
            <a:ext cx="1591559" cy="2094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21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3352800" cy="457200"/>
          </a:xfrm>
        </p:spPr>
        <p:txBody>
          <a:bodyPr>
            <a:normAutofit fontScale="90000"/>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16</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609601"/>
            <a:ext cx="4001763" cy="646331"/>
          </a:xfrm>
          <a:prstGeom prst="rect">
            <a:avLst/>
          </a:prstGeom>
          <a:noFill/>
        </p:spPr>
        <p:txBody>
          <a:bodyPr wrap="squar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50865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Code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CS contains the base or start of the current code segment; IP contains the distance or offset from this address to the next instruction byte to be fetched.</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BIU computes the 20-bit physical address by logically shifting the contents of CS 4-bits to the left and then adding the 16-bit contents of IP. </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That is, all instructions of a program are relative to the contents of the CS register multiplied by 16 and then offset is added provided by the IP.</a:t>
            </a:r>
            <a:endParaRPr lang="en-US" sz="1400" b="1" dirty="0">
              <a:latin typeface="+mj-lt"/>
            </a:endParaRPr>
          </a:p>
        </p:txBody>
      </p:sp>
      <p:pic>
        <p:nvPicPr>
          <p:cNvPr id="10"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7800" y="4495800"/>
            <a:ext cx="2601036"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5282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352800" cy="286512"/>
          </a:xfrm>
        </p:spPr>
        <p:txBody>
          <a:bodyPr>
            <a:normAutofit fontScale="90000"/>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17</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Segment Register</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data segment; operands for most instructions are fetched from this segment.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The 16-bit contents of the Source Index (SI) or Destination Index (DI) or a 16-bit displacement are used as offset for computing the 20-bit physical address.</a:t>
            </a:r>
            <a:endParaRPr lang="en-US" sz="1400" b="1" dirty="0">
              <a:latin typeface="+mj-lt"/>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98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2971800" cy="286512"/>
          </a:xfrm>
        </p:spPr>
        <p:txBody>
          <a:bodyPr>
            <a:normAutofit fontScale="90000"/>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18</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98543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stack.</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The 20-bit physical stack address is calculated from the Stack Segment (SS) and the Stack Pointer (SP) for stack instructions such as </a:t>
            </a:r>
            <a:r>
              <a:rPr lang="en-US" sz="1400" b="1" dirty="0" smtClean="0">
                <a:solidFill>
                  <a:schemeClr val="accent2">
                    <a:lumMod val="75000"/>
                  </a:schemeClr>
                </a:solidFill>
                <a:latin typeface="+mj-lt"/>
              </a:rPr>
              <a:t>PUSH</a:t>
            </a:r>
            <a:r>
              <a:rPr lang="en-US" sz="1400" b="1" dirty="0" smtClean="0">
                <a:latin typeface="+mj-lt"/>
              </a:rPr>
              <a:t> and </a:t>
            </a:r>
            <a:r>
              <a:rPr lang="en-US" sz="1400" b="1" dirty="0" smtClean="0">
                <a:solidFill>
                  <a:schemeClr val="accent2">
                    <a:lumMod val="75000"/>
                  </a:schemeClr>
                </a:solidFill>
                <a:latin typeface="+mj-lt"/>
              </a:rPr>
              <a:t>POP</a:t>
            </a:r>
            <a:r>
              <a:rPr lang="en-US" sz="1400" b="1" dirty="0" smtClean="0">
                <a:latin typeface="+mj-lt"/>
              </a:rPr>
              <a:t>.</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In </a:t>
            </a:r>
            <a:r>
              <a:rPr lang="en-US" sz="1400" b="1" u="sng" dirty="0">
                <a:latin typeface="+mj-lt"/>
              </a:rPr>
              <a:t>b</a:t>
            </a:r>
            <a:r>
              <a:rPr lang="en-US" sz="1400" b="1" u="sng" dirty="0" smtClean="0">
                <a:latin typeface="+mj-lt"/>
              </a:rPr>
              <a:t>ased addressing mode</a:t>
            </a:r>
            <a:r>
              <a:rPr lang="en-US" sz="1400" b="1" dirty="0" smtClean="0">
                <a:latin typeface="+mj-lt"/>
              </a:rPr>
              <a:t>, the 20-bit physical stack address is calculated from the </a:t>
            </a:r>
            <a:r>
              <a:rPr lang="en-US" sz="1400" b="1" dirty="0"/>
              <a:t>Stack segment (SS</a:t>
            </a:r>
            <a:r>
              <a:rPr lang="en-US" sz="1400" b="1" dirty="0" smtClean="0"/>
              <a:t>) and the </a:t>
            </a:r>
            <a:r>
              <a:rPr lang="en-US" sz="1400" b="1" dirty="0" smtClean="0">
                <a:latin typeface="+mj-lt"/>
              </a:rPr>
              <a:t>Base Pointer (BP). </a:t>
            </a:r>
            <a:endParaRPr lang="en-US" sz="1400" b="1" dirty="0">
              <a:latin typeface="+mj-lt"/>
            </a:endParaRPr>
          </a:p>
        </p:txBody>
      </p:sp>
      <p:pic>
        <p:nvPicPr>
          <p:cNvPr id="1026"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2529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048000" cy="286512"/>
          </a:xfrm>
        </p:spPr>
        <p:txBody>
          <a:bodyPr>
            <a:normAutofit fontScale="90000"/>
          </a:bodyPr>
          <a:lstStyle/>
          <a:p>
            <a:r>
              <a:rPr lang="en-US" b="1" dirty="0" smtClean="0">
                <a:solidFill>
                  <a:srgbClr val="FF0000"/>
                </a:solidFill>
              </a:rPr>
              <a:t>Architecture</a:t>
            </a:r>
            <a:endParaRPr lang="en-US" b="1"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19</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Extra Segment Register</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extra segment in which data (in excess of 64K pointed to by the DS) is stored.</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String instructions use the ES and DI to determine the 20-bit physical address for the destination.</a:t>
            </a:r>
            <a:endParaRPr lang="en-US" sz="1400" b="1" dirty="0">
              <a:latin typeface="+mj-lt"/>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734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96152" y="2034808"/>
            <a:ext cx="1385248" cy="93699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96152" y="177989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6200" y="1828800"/>
            <a:ext cx="1205552" cy="33118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04088"/>
            <a:ext cx="8305800" cy="438912"/>
          </a:xfrm>
        </p:spPr>
        <p:txBody>
          <a:bodyPr>
            <a:normAutofit fontScale="90000"/>
          </a:bodyPr>
          <a:lstStyle/>
          <a:p>
            <a:r>
              <a:rPr lang="en-US" b="1" dirty="0" smtClean="0">
                <a:solidFill>
                  <a:srgbClr val="FF0000"/>
                </a:solidFill>
              </a:rPr>
              <a:t>Pins and Signals</a:t>
            </a:r>
            <a:endParaRPr lang="en-US" b="1" dirty="0">
              <a:solidFill>
                <a:srgbClr val="FF0000"/>
              </a:solidFill>
            </a:endParaRPr>
          </a:p>
        </p:txBody>
      </p:sp>
      <p:sp>
        <p:nvSpPr>
          <p:cNvPr id="44" name="Slide Number Placeholder 43"/>
          <p:cNvSpPr>
            <a:spLocks noGrp="1"/>
          </p:cNvSpPr>
          <p:nvPr>
            <p:ph type="sldNum" sz="quarter" idx="12"/>
          </p:nvPr>
        </p:nvSpPr>
        <p:spPr/>
        <p:txBody>
          <a:bodyPr/>
          <a:lstStyle/>
          <a:p>
            <a:fld id="{85E6815B-E59C-4D87-B1F6-ECBDD22AF1DC}" type="slidenum">
              <a:rPr lang="en-US" smtClean="0"/>
              <a:pPr/>
              <a:t>2</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350"/>
          <a:stretch/>
        </p:blipFill>
        <p:spPr bwMode="auto">
          <a:xfrm>
            <a:off x="457200" y="1524000"/>
            <a:ext cx="4191000" cy="4531232"/>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329320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0</a:t>
            </a: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15</a:t>
            </a:r>
            <a:r>
              <a:rPr lang="en-US" b="1" dirty="0">
                <a:latin typeface="Verdana" pitchFamily="34" charset="0"/>
                <a:ea typeface="Verdana" pitchFamily="34" charset="0"/>
                <a:cs typeface="Verdana" pitchFamily="34" charset="0"/>
              </a:rPr>
              <a:t> (Bidirectional)</a:t>
            </a:r>
            <a:r>
              <a:rPr lang="en-US" dirty="0">
                <a:latin typeface="Verdana" pitchFamily="34" charset="0"/>
                <a:ea typeface="Verdana" pitchFamily="34" charset="0"/>
                <a:cs typeface="Verdana" pitchFamily="34" charset="0"/>
              </a:rPr>
              <a:t> </a:t>
            </a:r>
            <a:endParaRPr lang="en-US" b="1" dirty="0">
              <a:latin typeface="Verdana" pitchFamily="34" charset="0"/>
              <a:ea typeface="Verdana" pitchFamily="34" charset="0"/>
              <a:cs typeface="Verdana" pitchFamily="34" charset="0"/>
            </a:endParaRPr>
          </a:p>
          <a:p>
            <a:pPr algn="just"/>
            <a:endParaRPr lang="en-US" b="1" dirty="0" smtClean="0">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Address/Data bus</a:t>
            </a:r>
          </a:p>
          <a:p>
            <a:pPr algn="just"/>
            <a:endParaRPr lang="en-US" sz="1600"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L</a:t>
            </a:r>
            <a:r>
              <a:rPr lang="en-US" sz="1400" b="1" dirty="0" smtClean="0">
                <a:latin typeface="Verdana" pitchFamily="34" charset="0"/>
                <a:ea typeface="Verdana" pitchFamily="34" charset="0"/>
                <a:cs typeface="Verdana" pitchFamily="34" charset="0"/>
              </a:rPr>
              <a:t>ow </a:t>
            </a:r>
            <a:r>
              <a:rPr lang="en-US" sz="1400" b="1" dirty="0">
                <a:latin typeface="Verdana" pitchFamily="34" charset="0"/>
                <a:ea typeface="Verdana" pitchFamily="34" charset="0"/>
                <a:cs typeface="Verdana" pitchFamily="34" charset="0"/>
              </a:rPr>
              <a:t>order address </a:t>
            </a:r>
            <a:r>
              <a:rPr lang="en-US" sz="1400" b="1" dirty="0" smtClean="0">
                <a:latin typeface="Verdana" pitchFamily="34" charset="0"/>
                <a:ea typeface="Verdana" pitchFamily="34" charset="0"/>
                <a:cs typeface="Verdana" pitchFamily="34" charset="0"/>
              </a:rPr>
              <a:t>bus; these are </a:t>
            </a:r>
            <a:r>
              <a:rPr lang="en-US" sz="1400" b="1" dirty="0">
                <a:latin typeface="Verdana" pitchFamily="34" charset="0"/>
                <a:ea typeface="Verdana" pitchFamily="34" charset="0"/>
                <a:cs typeface="Verdana" pitchFamily="34" charset="0"/>
              </a:rPr>
              <a:t>multiplexed with data.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AD lines are used to transmit memory address the symbol A is used instead of AD, for example A</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-A</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data are transmitted over AD lines the symbol D is used in place of AD, for example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or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smtClean="0">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
        <p:nvSpPr>
          <p:cNvPr id="10" name="Rectangle 9"/>
          <p:cNvSpPr/>
          <p:nvPr/>
        </p:nvSpPr>
        <p:spPr>
          <a:xfrm>
            <a:off x="4648200" y="5109627"/>
            <a:ext cx="4343400" cy="1046440"/>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a:t>
            </a:r>
            <a:r>
              <a:rPr lang="en-US" b="1" baseline="-25000" dirty="0">
                <a:latin typeface="Verdana" pitchFamily="34" charset="0"/>
                <a:ea typeface="Verdana" pitchFamily="34" charset="0"/>
                <a:cs typeface="Verdana" pitchFamily="34" charset="0"/>
              </a:rPr>
              <a:t>16</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3</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17</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4</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18</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5</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19</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6</a:t>
            </a: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pPr algn="ctr"/>
            <a:endParaRPr lang="en-US" sz="1600" b="1" dirty="0" smtClean="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High order address bus. These are multiplexed with status signals</a:t>
            </a:r>
          </a:p>
        </p:txBody>
      </p:sp>
    </p:spTree>
    <p:extLst>
      <p:ext uri="{BB962C8B-B14F-4D97-AF65-F5344CB8AC3E}">
        <p14:creationId xmlns:p14="http://schemas.microsoft.com/office/powerpoint/2010/main" xmlns="" val="20886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animBg="1"/>
      <p:bldP spid="48" grpId="1" animBg="1"/>
      <p:bldP spid="45" grpId="0" animBg="1"/>
      <p:bldP spid="45" grpId="1" animBg="1"/>
      <p:bldP spid="4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124200" cy="609600"/>
          </a:xfrm>
        </p:spPr>
        <p:txBody>
          <a:bodyPr>
            <a:normAutofit fontScale="90000"/>
          </a:bodyPr>
          <a:lstStyle/>
          <a:p>
            <a:r>
              <a:rPr lang="en-US" b="1" dirty="0" smtClean="0">
                <a:solidFill>
                  <a:srgbClr val="FF0000"/>
                </a:solidFill>
              </a:rPr>
              <a:t>Architecture</a:t>
            </a:r>
            <a:endParaRPr lang="en-US" b="1"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20</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077766"/>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Instruction Pointer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Always </a:t>
            </a:r>
            <a:r>
              <a:rPr lang="en-US" sz="1400" b="1" dirty="0">
                <a:latin typeface="Verdana" pitchFamily="34" charset="0"/>
                <a:ea typeface="Verdana" pitchFamily="34" charset="0"/>
                <a:cs typeface="Verdana" pitchFamily="34" charset="0"/>
              </a:rPr>
              <a:t>points to the next instruction to be executed within the currently executing code segment.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So, this register contains the 16-bit offset address pointing to the next instruction code within the </a:t>
            </a:r>
            <a:r>
              <a:rPr lang="en-US" sz="1400" b="1" dirty="0" smtClean="0">
                <a:latin typeface="Verdana" pitchFamily="34" charset="0"/>
                <a:ea typeface="Verdana" pitchFamily="34" charset="0"/>
                <a:cs typeface="Verdana" pitchFamily="34" charset="0"/>
              </a:rPr>
              <a:t>64Kb </a:t>
            </a:r>
            <a:r>
              <a:rPr lang="en-US" sz="1400" b="1" dirty="0">
                <a:latin typeface="Verdana" pitchFamily="34" charset="0"/>
                <a:ea typeface="Verdana" pitchFamily="34" charset="0"/>
                <a:cs typeface="Verdana" pitchFamily="34" charset="0"/>
              </a:rPr>
              <a:t>of the code segment area.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Its content is automatically incremented as the execution of the next instruction takes place. </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8883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21</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95" y="685800"/>
            <a:ext cx="5765305" cy="42964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943600" y="2010013"/>
            <a:ext cx="3048000" cy="3323987"/>
          </a:xfrm>
          <a:prstGeom prst="rect">
            <a:avLst/>
          </a:prstGeom>
          <a:noFill/>
        </p:spPr>
        <p:txBody>
          <a:bodyPr wrap="square" rtlCol="0">
            <a:spAutoFit/>
          </a:bodyPr>
          <a:lstStyle/>
          <a:p>
            <a:pPr marL="285750" indent="-285750" algn="just">
              <a:buBlip>
                <a:blip r:embed="rId4"/>
              </a:buBlip>
            </a:pPr>
            <a:r>
              <a:rPr lang="en-US" sz="1400" b="1" dirty="0" smtClean="0"/>
              <a:t>A group of First-In-First-Out (FIFO) in which up to 6 bytes of instruction code are pre fetched from the memory ahead of time.</a:t>
            </a:r>
          </a:p>
          <a:p>
            <a:pPr marL="285750" indent="-285750" algn="just">
              <a:buBlip>
                <a:blip r:embed="rId4"/>
              </a:buBlip>
            </a:pPr>
            <a:endParaRPr lang="en-US" sz="1400" b="1" dirty="0"/>
          </a:p>
          <a:p>
            <a:pPr marL="285750" indent="-285750" algn="just">
              <a:buBlip>
                <a:blip r:embed="rId4"/>
              </a:buBlip>
            </a:pPr>
            <a:r>
              <a:rPr lang="en-US" sz="1400" b="1" dirty="0" smtClean="0"/>
              <a:t>This is done in order to speed up the execution by overlapping instruction fetch with execution.</a:t>
            </a:r>
          </a:p>
          <a:p>
            <a:pPr marL="285750" indent="-285750" algn="just">
              <a:buBlip>
                <a:blip r:embed="rId4"/>
              </a:buBlip>
            </a:pPr>
            <a:endParaRPr lang="en-US" sz="1400" b="1" dirty="0"/>
          </a:p>
          <a:p>
            <a:pPr marL="285750" indent="-285750" algn="just">
              <a:buBlip>
                <a:blip r:embed="rId4"/>
              </a:buBlip>
            </a:pPr>
            <a:r>
              <a:rPr lang="en-US" sz="1400" b="1" dirty="0" smtClean="0"/>
              <a:t>This mechanism is known as </a:t>
            </a:r>
            <a:r>
              <a:rPr lang="en-US" sz="1400" b="1" u="sng" dirty="0" smtClean="0"/>
              <a:t>pipelining</a:t>
            </a:r>
            <a:r>
              <a:rPr lang="en-US" sz="1400" b="1" dirty="0" smtClean="0"/>
              <a:t>.  </a:t>
            </a:r>
            <a:endParaRPr lang="en-US" sz="1400" b="1" dirty="0"/>
          </a:p>
        </p:txBody>
      </p:sp>
      <p:sp>
        <p:nvSpPr>
          <p:cNvPr id="6" name="Line Callout 2 5"/>
          <p:cNvSpPr/>
          <p:nvPr/>
        </p:nvSpPr>
        <p:spPr>
          <a:xfrm>
            <a:off x="6010701" y="1104900"/>
            <a:ext cx="3048000" cy="342900"/>
          </a:xfrm>
          <a:prstGeom prst="borderCallout2">
            <a:avLst>
              <a:gd name="adj1" fmla="val 18750"/>
              <a:gd name="adj2" fmla="val -192"/>
              <a:gd name="adj3" fmla="val 18750"/>
              <a:gd name="adj4" fmla="val -16667"/>
              <a:gd name="adj5" fmla="val 789117"/>
              <a:gd name="adj6" fmla="val -5651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Instruction queue</a:t>
            </a:r>
            <a:endParaRPr lang="en-US" sz="1400" b="1"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803276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22</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581400" y="5349642"/>
            <a:ext cx="3886200" cy="1492716"/>
          </a:xfrm>
          <a:prstGeom prst="rect">
            <a:avLst/>
          </a:prstGeom>
          <a:solidFill>
            <a:srgbClr val="99FFCC"/>
          </a:solidFill>
        </p:spPr>
        <p:txBody>
          <a:bodyPr wrap="square">
            <a:spAutoFit/>
          </a:bodyPr>
          <a:lstStyle/>
          <a:p>
            <a:pPr algn="ctr"/>
            <a:r>
              <a:rPr lang="en-US" sz="1300" b="1" dirty="0" smtClean="0">
                <a:latin typeface="Verdana" pitchFamily="34" charset="0"/>
                <a:ea typeface="Verdana" pitchFamily="34" charset="0"/>
                <a:cs typeface="Verdana" pitchFamily="34" charset="0"/>
              </a:rPr>
              <a:t>Some of the 16 bit registers can be used as two 8 bit registers as :</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AX can be used as AH and AL</a:t>
            </a:r>
          </a:p>
          <a:p>
            <a:pPr algn="ctr"/>
            <a:r>
              <a:rPr lang="en-US" sz="1300" b="1" dirty="0" smtClean="0">
                <a:latin typeface="Verdana" pitchFamily="34" charset="0"/>
                <a:ea typeface="Verdana" pitchFamily="34" charset="0"/>
                <a:cs typeface="Verdana" pitchFamily="34" charset="0"/>
              </a:rPr>
              <a:t>BX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BH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BL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CX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CH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CL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DX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DH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DL</a:t>
            </a:r>
            <a:endParaRPr lang="en-US" sz="1300" b="1" dirty="0">
              <a:solidFill>
                <a:srgbClr val="0070C0"/>
              </a:solidFill>
              <a:latin typeface="Verdana" pitchFamily="34" charset="0"/>
              <a:ea typeface="Verdana" pitchFamily="34" charset="0"/>
              <a:cs typeface="Verdana" pitchFamily="34" charset="0"/>
            </a:endParaRPr>
          </a:p>
        </p:txBody>
      </p:sp>
      <p:sp>
        <p:nvSpPr>
          <p:cNvPr id="14" name="TextBox 13"/>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9319" y="852985"/>
            <a:ext cx="5765305" cy="42964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200" y="914400"/>
            <a:ext cx="2971800" cy="1569660"/>
          </a:xfrm>
          <a:prstGeom prst="rect">
            <a:avLst/>
          </a:prstGeom>
          <a:noFill/>
        </p:spPr>
        <p:txBody>
          <a:bodyPr wrap="square" rtlCol="0">
            <a:spAutoFit/>
          </a:bodyPr>
          <a:lstStyle/>
          <a:p>
            <a:pPr algn="ctr"/>
            <a:r>
              <a:rPr lang="en-US" sz="1600" b="1" dirty="0" smtClean="0">
                <a:solidFill>
                  <a:schemeClr val="accent1">
                    <a:lumMod val="75000"/>
                  </a:schemeClr>
                </a:solidFill>
                <a:latin typeface="Verdana" pitchFamily="34" charset="0"/>
                <a:ea typeface="Verdana" pitchFamily="34" charset="0"/>
                <a:cs typeface="Verdana" pitchFamily="34" charset="0"/>
              </a:rPr>
              <a:t>EU decodes and executes instructions. </a:t>
            </a:r>
          </a:p>
          <a:p>
            <a:pPr algn="ctr"/>
            <a:endParaRPr lang="en-US" sz="1600" b="1" dirty="0">
              <a:solidFill>
                <a:schemeClr val="accent1">
                  <a:lumMod val="75000"/>
                </a:schemeClr>
              </a:solidFill>
              <a:latin typeface="Verdana" pitchFamily="34" charset="0"/>
              <a:ea typeface="Verdana" pitchFamily="34" charset="0"/>
              <a:cs typeface="Verdana" pitchFamily="34" charset="0"/>
            </a:endParaRPr>
          </a:p>
          <a:p>
            <a:pPr algn="ctr"/>
            <a:r>
              <a:rPr lang="en-US" sz="1600" b="1" dirty="0" smtClean="0">
                <a:solidFill>
                  <a:schemeClr val="accent1">
                    <a:lumMod val="75000"/>
                  </a:schemeClr>
                </a:solidFill>
                <a:latin typeface="Verdana" pitchFamily="34" charset="0"/>
                <a:ea typeface="Verdana" pitchFamily="34" charset="0"/>
                <a:cs typeface="Verdana" pitchFamily="34" charset="0"/>
              </a:rPr>
              <a:t>A decoder in the EU control system translates instructions.</a:t>
            </a:r>
            <a:endParaRPr lang="en-US" sz="1600" b="1" dirty="0">
              <a:solidFill>
                <a:schemeClr val="accent1">
                  <a:lumMod val="75000"/>
                </a:schemeClr>
              </a:solidFill>
              <a:latin typeface="Verdana" pitchFamily="34" charset="0"/>
              <a:ea typeface="Verdana" pitchFamily="34" charset="0"/>
              <a:cs typeface="Verdana" pitchFamily="34" charset="0"/>
            </a:endParaRPr>
          </a:p>
        </p:txBody>
      </p:sp>
      <p:sp>
        <p:nvSpPr>
          <p:cNvPr id="15" name="Line Callout 2 14"/>
          <p:cNvSpPr/>
          <p:nvPr/>
        </p:nvSpPr>
        <p:spPr>
          <a:xfrm>
            <a:off x="89848" y="2674393"/>
            <a:ext cx="2500952" cy="653648"/>
          </a:xfrm>
          <a:prstGeom prst="borderCallout2">
            <a:avLst>
              <a:gd name="adj1" fmla="val 47981"/>
              <a:gd name="adj2" fmla="val 99405"/>
              <a:gd name="adj3" fmla="val 47981"/>
              <a:gd name="adj4" fmla="val 117030"/>
              <a:gd name="adj5" fmla="val 196143"/>
              <a:gd name="adj6" fmla="val 16940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solidFill>
                  <a:schemeClr val="tx1"/>
                </a:solidFill>
                <a:latin typeface="Verdana" pitchFamily="34" charset="0"/>
                <a:ea typeface="Verdana" pitchFamily="34" charset="0"/>
                <a:cs typeface="Verdana" pitchFamily="34" charset="0"/>
              </a:rPr>
              <a:t>16-bit ALU for performing arithmetic and logic operation</a:t>
            </a:r>
            <a:endParaRPr lang="en-US" sz="1400" b="1" dirty="0">
              <a:solidFill>
                <a:schemeClr val="tx1"/>
              </a:solidFill>
              <a:latin typeface="Verdana" pitchFamily="34" charset="0"/>
              <a:ea typeface="Verdana" pitchFamily="34" charset="0"/>
              <a:cs typeface="Verdana" pitchFamily="34" charset="0"/>
            </a:endParaRPr>
          </a:p>
        </p:txBody>
      </p:sp>
      <p:sp>
        <p:nvSpPr>
          <p:cNvPr id="16" name="Line Callout 2 15"/>
          <p:cNvSpPr/>
          <p:nvPr/>
        </p:nvSpPr>
        <p:spPr>
          <a:xfrm>
            <a:off x="107476" y="3810000"/>
            <a:ext cx="2864324" cy="2362200"/>
          </a:xfrm>
          <a:prstGeom prst="borderCallout2">
            <a:avLst>
              <a:gd name="adj1" fmla="val 47981"/>
              <a:gd name="adj2" fmla="val 99405"/>
              <a:gd name="adj3" fmla="val 47981"/>
              <a:gd name="adj4" fmla="val 117030"/>
              <a:gd name="adj5" fmla="val -65066"/>
              <a:gd name="adj6" fmla="val 15028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Verdana" pitchFamily="34" charset="0"/>
                <a:ea typeface="Verdana" pitchFamily="34" charset="0"/>
                <a:cs typeface="Verdana" pitchFamily="34" charset="0"/>
              </a:rPr>
              <a:t>Four </a:t>
            </a:r>
            <a:r>
              <a:rPr lang="en-US" sz="1400" b="1" dirty="0">
                <a:solidFill>
                  <a:schemeClr val="tx1"/>
                </a:solidFill>
                <a:latin typeface="Verdana" pitchFamily="34" charset="0"/>
                <a:ea typeface="Verdana" pitchFamily="34" charset="0"/>
                <a:cs typeface="Verdana" pitchFamily="34" charset="0"/>
              </a:rPr>
              <a:t>general purpose registers(AX, BX, CX, DX</a:t>
            </a:r>
            <a:r>
              <a:rPr lang="en-US" sz="1400" b="1" dirty="0" smtClean="0">
                <a:solidFill>
                  <a:schemeClr val="tx1"/>
                </a:solidFill>
                <a:latin typeface="Verdana" pitchFamily="34" charset="0"/>
                <a:ea typeface="Verdana" pitchFamily="34" charset="0"/>
                <a:cs typeface="Verdana" pitchFamily="34" charset="0"/>
              </a:rPr>
              <a:t>);</a:t>
            </a:r>
          </a:p>
          <a:p>
            <a:endParaRPr lang="en-US" sz="1400" b="1" dirty="0" smtClean="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Pointer </a:t>
            </a:r>
            <a:r>
              <a:rPr lang="en-US" sz="1400" b="1" dirty="0">
                <a:solidFill>
                  <a:schemeClr val="tx1"/>
                </a:solidFill>
                <a:latin typeface="Verdana" pitchFamily="34" charset="0"/>
                <a:ea typeface="Verdana" pitchFamily="34" charset="0"/>
                <a:cs typeface="Verdana" pitchFamily="34" charset="0"/>
              </a:rPr>
              <a:t>registers (Stack Pointer, Base Pointer); </a:t>
            </a:r>
            <a:endParaRPr lang="en-US" sz="1400" b="1" dirty="0" smtClean="0">
              <a:solidFill>
                <a:schemeClr val="tx1"/>
              </a:solidFill>
              <a:latin typeface="Verdana" pitchFamily="34" charset="0"/>
              <a:ea typeface="Verdana" pitchFamily="34" charset="0"/>
              <a:cs typeface="Verdana" pitchFamily="34" charset="0"/>
            </a:endParaRP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and                     </a:t>
            </a: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Index registers (</a:t>
            </a:r>
            <a:r>
              <a:rPr lang="en-US" sz="1400" b="1" dirty="0">
                <a:solidFill>
                  <a:schemeClr val="tx1"/>
                </a:solidFill>
                <a:latin typeface="Verdana" pitchFamily="34" charset="0"/>
                <a:ea typeface="Verdana" pitchFamily="34" charset="0"/>
                <a:cs typeface="Verdana" pitchFamily="34" charset="0"/>
              </a:rPr>
              <a:t>Source Index, Destination Index) each of 16-bits </a:t>
            </a:r>
          </a:p>
        </p:txBody>
      </p:sp>
    </p:spTree>
    <p:extLst>
      <p:ext uri="{BB962C8B-B14F-4D97-AF65-F5344CB8AC3E}">
        <p14:creationId xmlns:p14="http://schemas.microsoft.com/office/powerpoint/2010/main" xmlns="" val="11698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23</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Accumulator Register (AX)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AL and AH, which can be combined together and used as a 16-bit register AX.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 in this case contains the low order byte of the word, and AH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The I/O instructions use the AX or AL for inputting / outputting 16 or 8 bit data to or from an I/O port.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Multiplication and Division instructions also use the AX or AL.</a:t>
            </a:r>
            <a:endParaRPr lang="en-US" sz="1400" b="1" dirty="0">
              <a:latin typeface="Verdana" pitchFamily="34" charset="0"/>
              <a:ea typeface="Verdana" pitchFamily="34" charset="0"/>
              <a:cs typeface="Verdana" pitchFamily="34" charset="0"/>
            </a:endParaRPr>
          </a:p>
        </p:txBody>
      </p:sp>
      <p:sp>
        <p:nvSpPr>
          <p:cNvPr id="10" name="TextBox 9"/>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4347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24</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Base Register (BX)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BL and BH, which can be combined together and used as a 16-bit register BX.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BL in this case contains the low-order byte of the word, and BH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This is the only general purpose register whose contents can be used for addressing the 8086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All memory references utilizing this register content for addressing use DS as the default segment register.</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1842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25</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Counter Register (CX)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CL and CH, which can be combined together and used as a 16-bit register CX.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CL register contains the low order byte of the word, and CH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such as </a:t>
            </a:r>
            <a:r>
              <a:rPr lang="en-US" sz="1400" b="1" dirty="0" smtClean="0">
                <a:solidFill>
                  <a:schemeClr val="accent2">
                    <a:lumMod val="75000"/>
                  </a:schemeClr>
                </a:solidFill>
                <a:latin typeface="Verdana" pitchFamily="34" charset="0"/>
                <a:ea typeface="Verdana" pitchFamily="34" charset="0"/>
                <a:cs typeface="Verdana" pitchFamily="34" charset="0"/>
              </a:rPr>
              <a:t>SHIFT</a:t>
            </a:r>
            <a:r>
              <a:rPr lang="en-US" sz="1400" b="1" dirty="0" smtClean="0">
                <a:latin typeface="Verdana" pitchFamily="34" charset="0"/>
                <a:ea typeface="Verdana" pitchFamily="34" charset="0"/>
                <a:cs typeface="Verdana" pitchFamily="34" charset="0"/>
              </a:rPr>
              <a:t>, </a:t>
            </a:r>
            <a:r>
              <a:rPr lang="en-US" sz="1400" b="1" dirty="0" smtClean="0">
                <a:solidFill>
                  <a:schemeClr val="accent2">
                    <a:lumMod val="75000"/>
                  </a:schemeClr>
                </a:solidFill>
                <a:latin typeface="Verdana" pitchFamily="34" charset="0"/>
                <a:ea typeface="Verdana" pitchFamily="34" charset="0"/>
                <a:cs typeface="Verdana" pitchFamily="34" charset="0"/>
              </a:rPr>
              <a:t>ROTATE</a:t>
            </a:r>
            <a:r>
              <a:rPr lang="en-US" sz="1400" b="1" dirty="0" smtClean="0">
                <a:latin typeface="Verdana" pitchFamily="34" charset="0"/>
                <a:ea typeface="Verdana" pitchFamily="34" charset="0"/>
                <a:cs typeface="Verdana" pitchFamily="34" charset="0"/>
              </a:rPr>
              <a:t> and </a:t>
            </a:r>
            <a:r>
              <a:rPr lang="en-US" sz="1400" b="1" dirty="0" smtClean="0">
                <a:solidFill>
                  <a:schemeClr val="accent2">
                    <a:lumMod val="75000"/>
                  </a:schemeClr>
                </a:solidFill>
                <a:latin typeface="Verdana" pitchFamily="34" charset="0"/>
                <a:ea typeface="Verdana" pitchFamily="34" charset="0"/>
                <a:cs typeface="Verdana" pitchFamily="34" charset="0"/>
              </a:rPr>
              <a:t>LOOP</a:t>
            </a:r>
            <a:r>
              <a:rPr lang="en-US" sz="1400" b="1" dirty="0" smtClean="0">
                <a:latin typeface="Verdana" pitchFamily="34" charset="0"/>
                <a:ea typeface="Verdana" pitchFamily="34" charset="0"/>
                <a:cs typeface="Verdana" pitchFamily="34" charset="0"/>
              </a:rPr>
              <a:t> use the contents of CX as a counter.</a:t>
            </a: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3110552" y="4177605"/>
            <a:ext cx="5786656" cy="1815882"/>
          </a:xfrm>
          <a:prstGeom prst="rect">
            <a:avLst/>
          </a:prstGeom>
          <a:noFill/>
        </p:spPr>
        <p:txBody>
          <a:bodyPr wrap="square" rtlCol="0">
            <a:spAutoFit/>
          </a:bodyPr>
          <a:lstStyle/>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instruction </a:t>
            </a:r>
            <a:r>
              <a:rPr lang="en-US" sz="1400" b="1" dirty="0" smtClean="0">
                <a:solidFill>
                  <a:srgbClr val="C00000"/>
                </a:solidFill>
                <a:latin typeface="Verdana" pitchFamily="34" charset="0"/>
                <a:ea typeface="Verdana" pitchFamily="34" charset="0"/>
                <a:cs typeface="Verdana" pitchFamily="34" charset="0"/>
              </a:rPr>
              <a:t>LOOP START</a:t>
            </a:r>
            <a:r>
              <a:rPr lang="en-US" sz="1400" b="1" dirty="0" smtClean="0">
                <a:latin typeface="Verdana" pitchFamily="34" charset="0"/>
                <a:ea typeface="Verdana" pitchFamily="34" charset="0"/>
                <a:cs typeface="Verdana" pitchFamily="34" charset="0"/>
              </a:rPr>
              <a:t> automatically decrements CX by 1 without affecting flags and will check if [CX] = 0. </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If it is  zero, 8086 executes the next instruction; otherwise the 8086 branches to the label START.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937383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26</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Register (DX)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DL and DH, which can be combined together and used as a 16-bit register DX.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DL register contains the low order byte of the word, and DH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to hold the high 16-bit result (data) in 16 X 16 multiplication or the high 16-bit dividend (data) before a 32 </a:t>
                </a:r>
                <a14:m>
                  <m:oMath xmlns:m="http://schemas.openxmlformats.org/officeDocument/2006/math">
                    <m:r>
                      <a:rPr lang="en-US" sz="1400" b="1" i="1" smtClean="0">
                        <a:latin typeface="Cambria Math"/>
                        <a:ea typeface="Cambria Math"/>
                        <a:cs typeface="Verdana" pitchFamily="34" charset="0"/>
                      </a:rPr>
                      <m:t>÷</m:t>
                    </m:r>
                  </m:oMath>
                </a14:m>
                <a:r>
                  <a:rPr lang="en-US" sz="1400" b="1" dirty="0" smtClean="0">
                    <a:latin typeface="Verdana" pitchFamily="34" charset="0"/>
                    <a:ea typeface="Verdana" pitchFamily="34" charset="0"/>
                    <a:cs typeface="Verdana" pitchFamily="34" charset="0"/>
                  </a:rPr>
                  <a:t> 16 division and the 16-bit reminder after division. </a:t>
                </a:r>
                <a:endParaRPr lang="en-US" sz="1400" b="1" dirty="0">
                  <a:latin typeface="Verdana" pitchFamily="34" charset="0"/>
                  <a:ea typeface="Verdana" pitchFamily="34" charset="0"/>
                  <a:cs typeface="Verdana"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500952" y="1110258"/>
                <a:ext cx="6396256" cy="2585323"/>
              </a:xfrm>
              <a:prstGeom prst="rect">
                <a:avLst/>
              </a:prstGeom>
              <a:blipFill rotWithShape="1">
                <a:blip r:embed="rId4"/>
                <a:stretch>
                  <a:fillRect l="-762" t="-1179" r="-286" b="-1415"/>
                </a:stretch>
              </a:blipFill>
            </p:spPr>
            <p:txBody>
              <a:bodyPr/>
              <a:lstStyle/>
              <a:p>
                <a:r>
                  <a:rPr lang="en-US">
                    <a:noFill/>
                  </a:rPr>
                  <a:t> </a:t>
                </a:r>
              </a:p>
            </p:txBody>
          </p:sp>
        </mc:Fallback>
      </mc:AlternateContent>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Registers.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0652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27</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Pointer (SP) and Base Pointer (BP)</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and BP are used to access data in the stack segment.</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is used as an offset from the current SS during execution of instructions that involve the stack segment in the external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contents are automatically updated (incremented/ decremented) due to execution of a POP or PUSH instruction.</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BP contains an offset address in the current SS, which is used by instructions utilizing the based addressing mode.</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5663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28</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1607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29</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160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2918192"/>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04088"/>
            <a:ext cx="8305800" cy="667512"/>
          </a:xfrm>
        </p:spPr>
        <p:txBody>
          <a:bodyPr>
            <a:normAutofit fontScale="90000"/>
          </a:bodyPr>
          <a:lstStyle/>
          <a:p>
            <a:r>
              <a:rPr lang="en-US" b="1" dirty="0" smtClean="0">
                <a:solidFill>
                  <a:srgbClr val="FF0000"/>
                </a:solidFill>
              </a:rPr>
              <a:t>Pins and Signals</a:t>
            </a:r>
            <a:endParaRPr lang="en-US" b="1" dirty="0">
              <a:solidFill>
                <a:srgbClr val="FF0000"/>
              </a:solidFill>
            </a:endParaRPr>
          </a:p>
        </p:txBody>
      </p:sp>
      <p:sp>
        <p:nvSpPr>
          <p:cNvPr id="44" name="Slide Number Placeholder 43"/>
          <p:cNvSpPr>
            <a:spLocks noGrp="1"/>
          </p:cNvSpPr>
          <p:nvPr>
            <p:ph type="sldNum" sz="quarter" idx="12"/>
          </p:nvPr>
        </p:nvSpPr>
        <p:spPr/>
        <p:txBody>
          <a:bodyPr/>
          <a:lstStyle/>
          <a:p>
            <a:fld id="{85E6815B-E59C-4D87-B1F6-ECBDD22AF1DC}" type="slidenum">
              <a:rPr lang="en-US" smtClean="0"/>
              <a:pPr/>
              <a:t>3</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2215991"/>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BHE </a:t>
            </a:r>
            <a:r>
              <a:rPr lang="en-US" b="1" dirty="0">
                <a:latin typeface="Verdana" pitchFamily="34" charset="0"/>
                <a:ea typeface="Verdana" pitchFamily="34" charset="0"/>
                <a:cs typeface="Verdana" pitchFamily="34" charset="0"/>
              </a:rPr>
              <a:t>(Active Low)/S</a:t>
            </a:r>
            <a:r>
              <a:rPr lang="en-US" b="1" baseline="-25000" dirty="0">
                <a:latin typeface="Verdana" pitchFamily="34" charset="0"/>
                <a:ea typeface="Verdana" pitchFamily="34" charset="0"/>
                <a:cs typeface="Verdana" pitchFamily="34" charset="0"/>
              </a:rPr>
              <a:t>7</a:t>
            </a:r>
            <a:r>
              <a:rPr lang="en-US" b="1" dirty="0">
                <a:latin typeface="Verdana" pitchFamily="34" charset="0"/>
                <a:ea typeface="Verdana" pitchFamily="34" charset="0"/>
                <a:cs typeface="Verdana" pitchFamily="34" charset="0"/>
              </a:rPr>
              <a:t> (Output)  </a:t>
            </a:r>
          </a:p>
          <a:p>
            <a:pPr algn="ctr"/>
            <a:endParaRPr lang="en-US" sz="1600" b="1" dirty="0">
              <a:solidFill>
                <a:srgbClr val="FF0066"/>
              </a:solidFill>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Bus </a:t>
            </a:r>
            <a:r>
              <a:rPr lang="en-US" sz="1600" b="1" dirty="0">
                <a:solidFill>
                  <a:srgbClr val="FF0066"/>
                </a:solidFill>
                <a:latin typeface="Verdana" pitchFamily="34" charset="0"/>
                <a:ea typeface="Verdana" pitchFamily="34" charset="0"/>
                <a:cs typeface="Verdana" pitchFamily="34" charset="0"/>
              </a:rPr>
              <a:t>High </a:t>
            </a:r>
            <a:r>
              <a:rPr lang="en-US" sz="1600" b="1" dirty="0" smtClean="0">
                <a:solidFill>
                  <a:srgbClr val="FF0066"/>
                </a:solidFill>
                <a:latin typeface="Verdana" pitchFamily="34" charset="0"/>
                <a:ea typeface="Verdana" pitchFamily="34" charset="0"/>
                <a:cs typeface="Verdana" pitchFamily="34" charset="0"/>
              </a:rPr>
              <a:t>Enable/Status </a:t>
            </a:r>
          </a:p>
          <a:p>
            <a:pPr algn="just"/>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used to enable data onto the most significant half of data bus,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8-bit device connected to upper half of the data bus use BHE (Active Low) signal. It is multiplexed with status signal S</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a:t>
            </a:r>
          </a:p>
        </p:txBody>
      </p:sp>
      <p:sp>
        <p:nvSpPr>
          <p:cNvPr id="10" name="Rectangle 9"/>
          <p:cNvSpPr/>
          <p:nvPr/>
        </p:nvSpPr>
        <p:spPr>
          <a:xfrm>
            <a:off x="4648200" y="3276362"/>
            <a:ext cx="4343400" cy="1600438"/>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MN/ MX  </a:t>
            </a:r>
            <a:endParaRPr lang="en-US" b="1" dirty="0" smtClean="0">
              <a:latin typeface="Verdana" pitchFamily="34" charset="0"/>
              <a:ea typeface="Verdana" pitchFamily="34" charset="0"/>
              <a:cs typeface="Verdana" pitchFamily="34" charset="0"/>
            </a:endParaRPr>
          </a:p>
          <a:p>
            <a:pPr algn="ctr"/>
            <a:endParaRPr lang="en-US" b="1" dirty="0" smtClean="0">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MINIMUM </a:t>
            </a:r>
            <a:r>
              <a:rPr lang="en-US" sz="1600" b="1" dirty="0">
                <a:solidFill>
                  <a:srgbClr val="FF0066"/>
                </a:solidFill>
                <a:latin typeface="Verdana" pitchFamily="34" charset="0"/>
                <a:ea typeface="Verdana" pitchFamily="34" charset="0"/>
                <a:cs typeface="Verdana" pitchFamily="34" charset="0"/>
              </a:rPr>
              <a:t>/ MAXIMUM </a:t>
            </a:r>
            <a:endParaRPr lang="en-US" sz="1600" b="1" dirty="0" smtClean="0">
              <a:solidFill>
                <a:srgbClr val="FF0066"/>
              </a:solidFill>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pin signal indicates  what mode the processor is to operate in. </a:t>
            </a:r>
          </a:p>
        </p:txBody>
      </p:sp>
      <p:sp>
        <p:nvSpPr>
          <p:cNvPr id="14" name="Rectangle 13"/>
          <p:cNvSpPr/>
          <p:nvPr/>
        </p:nvSpPr>
        <p:spPr>
          <a:xfrm>
            <a:off x="4648200" y="5108138"/>
            <a:ext cx="4343400" cy="1292662"/>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RD (Read) (Active Low) </a:t>
            </a:r>
          </a:p>
          <a:p>
            <a:pPr algn="ctr"/>
            <a:endParaRPr lang="en-US"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is used for read operation. </a:t>
            </a: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an output signal. </a:t>
            </a: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active when low.</a:t>
            </a:r>
          </a:p>
        </p:txBody>
      </p:sp>
    </p:spTree>
    <p:extLst>
      <p:ext uri="{BB962C8B-B14F-4D97-AF65-F5344CB8AC3E}">
        <p14:creationId xmlns:p14="http://schemas.microsoft.com/office/powerpoint/2010/main" xmlns="" val="23782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1.38889E-6 -7.67808E-7 L 1.38889E-6 0.03377 " pathEditMode="relative" rAng="0" ptsTypes="AA">
                                      <p:cBhvr>
                                        <p:cTn id="14" dur="500" fill="hold"/>
                                        <p:tgtEl>
                                          <p:spTgt spid="48"/>
                                        </p:tgtEl>
                                        <p:attrNameLst>
                                          <p:attrName>ppt_x</p:attrName>
                                          <p:attrName>ppt_y</p:attrName>
                                        </p:attrNameLst>
                                      </p:cBhvr>
                                      <p:rCtr x="0" y="1688"/>
                                    </p:animMotion>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2" nodeType="clickEffect">
                                  <p:stCondLst>
                                    <p:cond delay="0"/>
                                  </p:stCondLst>
                                  <p:childTnLst>
                                    <p:animMotion origin="layout" path="M 1.38889E-6 0.03377 L 1.38889E-6 0.06707 " pathEditMode="relative" rAng="0" ptsTypes="AA">
                                      <p:cBhvr>
                                        <p:cTn id="21" dur="500" fill="hold"/>
                                        <p:tgtEl>
                                          <p:spTgt spid="48"/>
                                        </p:tgtEl>
                                        <p:attrNameLst>
                                          <p:attrName>ppt_x</p:attrName>
                                          <p:attrName>ppt_y</p:attrName>
                                        </p:attrNameLst>
                                      </p:cBhvr>
                                      <p:rCtr x="0" y="1665"/>
                                    </p:animMotion>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7" grpId="0" animBg="1"/>
      <p:bldP spid="10"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320"/>
            <a:ext cx="3124200" cy="487680"/>
          </a:xfrm>
        </p:spPr>
        <p:txBody>
          <a:bodyPr>
            <a:normAutofit fontScale="90000"/>
          </a:bodyPr>
          <a:lstStyle/>
          <a:p>
            <a:r>
              <a:rPr lang="en-US" dirty="0" smtClean="0">
                <a:solidFill>
                  <a:srgbClr val="FF0000"/>
                </a:solidFill>
              </a:rPr>
              <a:t>Architecture</a:t>
            </a:r>
            <a:endParaRPr lang="en-US"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30</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228600" y="1002268"/>
            <a:ext cx="1895071" cy="369332"/>
          </a:xfrm>
          <a:prstGeom prst="rect">
            <a:avLst/>
          </a:prstGeom>
          <a:noFill/>
        </p:spPr>
        <p:txBody>
          <a:bodyPr wrap="none" rtlCol="0">
            <a:spAutoFit/>
          </a:bodyPr>
          <a:lstStyle/>
          <a:p>
            <a:r>
              <a:rPr lang="en-US" b="1" dirty="0" smtClean="0">
                <a:solidFill>
                  <a:srgbClr val="0070C0"/>
                </a:solidFill>
                <a:latin typeface="Verdana" pitchFamily="34" charset="0"/>
                <a:ea typeface="Verdana" pitchFamily="34" charset="0"/>
                <a:cs typeface="Verdana" pitchFamily="34" charset="0"/>
              </a:rPr>
              <a:t>Flag Register</a:t>
            </a:r>
            <a:endParaRPr lang="en-US" b="1" dirty="0">
              <a:solidFill>
                <a:srgbClr val="0070C0"/>
              </a:solidFill>
              <a:latin typeface="Verdana" pitchFamily="34" charset="0"/>
              <a:ea typeface="Verdana" pitchFamily="34" charset="0"/>
              <a:cs typeface="Verdan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848881907"/>
              </p:ext>
            </p:extLst>
          </p:nvPr>
        </p:nvGraphicFramePr>
        <p:xfrm>
          <a:off x="609600" y="3505200"/>
          <a:ext cx="7696198" cy="838200"/>
        </p:xfrm>
        <a:graphic>
          <a:graphicData uri="http://schemas.openxmlformats.org/drawingml/2006/table">
            <a:tbl>
              <a:tblPr>
                <a:tableStyleId>{5C22544A-7EE6-4342-B048-85BDC9FD1C3A}</a:tableStyleId>
              </a:tblPr>
              <a:tblGrid>
                <a:gridCol w="457200"/>
                <a:gridCol w="457200"/>
                <a:gridCol w="457200"/>
                <a:gridCol w="457200"/>
                <a:gridCol w="533400"/>
                <a:gridCol w="533400"/>
                <a:gridCol w="533400"/>
                <a:gridCol w="533400"/>
                <a:gridCol w="457200"/>
                <a:gridCol w="457200"/>
                <a:gridCol w="457200"/>
                <a:gridCol w="533400"/>
                <a:gridCol w="457200"/>
                <a:gridCol w="457200"/>
                <a:gridCol w="457200"/>
                <a:gridCol w="457198"/>
              </a:tblGrid>
              <a:tr h="295835">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9</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8</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7</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6</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r>
              <a:tr h="542365">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OF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DF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IF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TF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SF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ZF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AF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PF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CF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r>
            </a:tbl>
          </a:graphicData>
        </a:graphic>
      </p:graphicFrame>
      <p:sp>
        <p:nvSpPr>
          <p:cNvPr id="6" name="Line Callout 2 5"/>
          <p:cNvSpPr/>
          <p:nvPr/>
        </p:nvSpPr>
        <p:spPr>
          <a:xfrm>
            <a:off x="6553200" y="838200"/>
            <a:ext cx="2514600" cy="1133475"/>
          </a:xfrm>
          <a:prstGeom prst="borderCallout2">
            <a:avLst>
              <a:gd name="adj1" fmla="val 100263"/>
              <a:gd name="adj2" fmla="val 99703"/>
              <a:gd name="adj3" fmla="val 138918"/>
              <a:gd name="adj4" fmla="val 99851"/>
              <a:gd name="adj5" fmla="val 272164"/>
              <a:gd name="adj6" fmla="val 59420"/>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there is a carry out of MSB in case of addition or a borrow in case of subtraction.</a:t>
            </a:r>
          </a:p>
        </p:txBody>
      </p:sp>
      <p:sp>
        <p:nvSpPr>
          <p:cNvPr id="11" name="Line Callout 2 10"/>
          <p:cNvSpPr/>
          <p:nvPr/>
        </p:nvSpPr>
        <p:spPr>
          <a:xfrm>
            <a:off x="5638800" y="2085975"/>
            <a:ext cx="2847975" cy="1133475"/>
          </a:xfrm>
          <a:prstGeom prst="borderCallout2">
            <a:avLst>
              <a:gd name="adj1" fmla="val 99423"/>
              <a:gd name="adj2" fmla="val 62245"/>
              <a:gd name="adj3" fmla="val 127153"/>
              <a:gd name="adj4" fmla="val 62450"/>
              <a:gd name="adj5" fmla="val 173845"/>
              <a:gd name="adj6" fmla="val 53624"/>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Parity 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to 1, if the lower byte of the result contains even number   of 1’s </a:t>
            </a:r>
            <a:r>
              <a:rPr lang="en-US" sz="1200" dirty="0" smtClean="0">
                <a:solidFill>
                  <a:schemeClr val="tx1"/>
                </a:solidFill>
                <a:latin typeface="Verdana" pitchFamily="34" charset="0"/>
                <a:ea typeface="Verdana" pitchFamily="34" charset="0"/>
                <a:cs typeface="Verdana" pitchFamily="34" charset="0"/>
              </a:rPr>
              <a:t>; for </a:t>
            </a:r>
            <a:r>
              <a:rPr lang="en-US" sz="1200" dirty="0">
                <a:solidFill>
                  <a:schemeClr val="tx1"/>
                </a:solidFill>
                <a:latin typeface="Verdana" pitchFamily="34" charset="0"/>
                <a:ea typeface="Verdana" pitchFamily="34" charset="0"/>
                <a:cs typeface="Verdana" pitchFamily="34" charset="0"/>
              </a:rPr>
              <a:t>odd number of  </a:t>
            </a:r>
            <a:r>
              <a:rPr lang="en-US" sz="1200" dirty="0" smtClean="0">
                <a:solidFill>
                  <a:schemeClr val="tx1"/>
                </a:solidFill>
                <a:latin typeface="Verdana" pitchFamily="34" charset="0"/>
                <a:ea typeface="Verdana" pitchFamily="34" charset="0"/>
                <a:cs typeface="Verdana" pitchFamily="34" charset="0"/>
              </a:rPr>
              <a:t>1’s  </a:t>
            </a:r>
            <a:r>
              <a:rPr lang="en-US" sz="1200" dirty="0">
                <a:solidFill>
                  <a:schemeClr val="tx1"/>
                </a:solidFill>
                <a:latin typeface="Verdana" pitchFamily="34" charset="0"/>
                <a:ea typeface="Verdana" pitchFamily="34" charset="0"/>
                <a:cs typeface="Verdana" pitchFamily="34" charset="0"/>
              </a:rPr>
              <a:t>set to zero.</a:t>
            </a:r>
          </a:p>
        </p:txBody>
      </p:sp>
      <p:sp>
        <p:nvSpPr>
          <p:cNvPr id="12" name="Line Callout 2 11"/>
          <p:cNvSpPr/>
          <p:nvPr/>
        </p:nvSpPr>
        <p:spPr>
          <a:xfrm>
            <a:off x="3124200" y="723900"/>
            <a:ext cx="3200400" cy="1247775"/>
          </a:xfrm>
          <a:prstGeom prst="borderCallout2">
            <a:avLst>
              <a:gd name="adj1" fmla="val 100872"/>
              <a:gd name="adj2" fmla="val 75001"/>
              <a:gd name="adj3" fmla="val 201501"/>
              <a:gd name="adj4" fmla="val 74885"/>
              <a:gd name="adj5" fmla="val 269830"/>
              <a:gd name="adj6" fmla="val 9424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Auxiliary </a:t>
            </a: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is set, if there is a carry from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addition, or borrow for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subtraction.</a:t>
            </a:r>
          </a:p>
        </p:txBody>
      </p:sp>
      <p:sp>
        <p:nvSpPr>
          <p:cNvPr id="13" name="Line Callout 2 12"/>
          <p:cNvSpPr/>
          <p:nvPr/>
        </p:nvSpPr>
        <p:spPr>
          <a:xfrm>
            <a:off x="2500952" y="2076450"/>
            <a:ext cx="2667000" cy="1133475"/>
          </a:xfrm>
          <a:prstGeom prst="borderCallout2">
            <a:avLst>
              <a:gd name="adj1" fmla="val 98582"/>
              <a:gd name="adj2" fmla="val 99703"/>
              <a:gd name="adj3" fmla="val 121272"/>
              <a:gd name="adj4" fmla="val 100242"/>
              <a:gd name="adj5" fmla="val 167122"/>
              <a:gd name="adj6" fmla="val 10621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Zero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if the result of the computation or comparison performed by </a:t>
            </a:r>
            <a:r>
              <a:rPr lang="en-US" sz="1200" dirty="0" smtClean="0">
                <a:solidFill>
                  <a:schemeClr val="tx1"/>
                </a:solidFill>
                <a:latin typeface="Verdana" pitchFamily="34" charset="0"/>
                <a:ea typeface="Verdana" pitchFamily="34" charset="0"/>
                <a:cs typeface="Verdana" pitchFamily="34" charset="0"/>
              </a:rPr>
              <a:t>an </a:t>
            </a:r>
            <a:r>
              <a:rPr lang="en-US" sz="1200" dirty="0">
                <a:solidFill>
                  <a:schemeClr val="tx1"/>
                </a:solidFill>
                <a:latin typeface="Verdana" pitchFamily="34" charset="0"/>
                <a:ea typeface="Verdana" pitchFamily="34" charset="0"/>
                <a:cs typeface="Verdana" pitchFamily="34" charset="0"/>
              </a:rPr>
              <a:t>instruction is zero</a:t>
            </a:r>
          </a:p>
        </p:txBody>
      </p:sp>
      <p:sp>
        <p:nvSpPr>
          <p:cNvPr id="14" name="Line Callout 2 13"/>
          <p:cNvSpPr/>
          <p:nvPr/>
        </p:nvSpPr>
        <p:spPr>
          <a:xfrm>
            <a:off x="62552" y="2095500"/>
            <a:ext cx="2299648" cy="952500"/>
          </a:xfrm>
          <a:prstGeom prst="borderCallout2">
            <a:avLst>
              <a:gd name="adj1" fmla="val 99858"/>
              <a:gd name="adj2" fmla="val 90354"/>
              <a:gd name="adj3" fmla="val 129399"/>
              <a:gd name="adj4" fmla="val 90348"/>
              <a:gd name="adj5" fmla="val 195897"/>
              <a:gd name="adj6" fmla="val 20519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Sign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 result of any computation is negative</a:t>
            </a:r>
          </a:p>
        </p:txBody>
      </p:sp>
      <p:sp>
        <p:nvSpPr>
          <p:cNvPr id="16" name="Line Callout 2 15"/>
          <p:cNvSpPr/>
          <p:nvPr/>
        </p:nvSpPr>
        <p:spPr>
          <a:xfrm>
            <a:off x="6388431" y="4419600"/>
            <a:ext cx="2667000" cy="1092995"/>
          </a:xfrm>
          <a:prstGeom prst="borderCallout2">
            <a:avLst>
              <a:gd name="adj1" fmla="val 48942"/>
              <a:gd name="adj2" fmla="val 61"/>
              <a:gd name="adj3" fmla="val 49483"/>
              <a:gd name="adj4" fmla="val -9402"/>
              <a:gd name="adj5" fmla="val -25853"/>
              <a:gd name="adj6" fmla="val -7843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Tarp </a:t>
            </a:r>
            <a:r>
              <a:rPr lang="en-US" sz="1200" b="1" dirty="0" smtClean="0">
                <a:solidFill>
                  <a:schemeClr val="tx1"/>
                </a:solidFill>
                <a:latin typeface="Verdana" pitchFamily="34" charset="0"/>
                <a:ea typeface="Verdana" pitchFamily="34" charset="0"/>
                <a:cs typeface="Verdana" pitchFamily="34" charset="0"/>
              </a:rPr>
              <a:t>Flag</a:t>
            </a:r>
          </a:p>
          <a:p>
            <a:pPr algn="just"/>
            <a:r>
              <a:rPr lang="en-US" sz="1200" dirty="0" smtClean="0">
                <a:solidFill>
                  <a:schemeClr val="tx1"/>
                </a:solidFill>
                <a:latin typeface="Verdana" pitchFamily="34" charset="0"/>
                <a:ea typeface="Verdana" pitchFamily="34" charset="0"/>
                <a:cs typeface="Verdana" pitchFamily="34" charset="0"/>
              </a:rPr>
              <a:t>If </a:t>
            </a:r>
            <a:r>
              <a:rPr lang="en-US" sz="1200" dirty="0">
                <a:solidFill>
                  <a:schemeClr val="tx1"/>
                </a:solidFill>
                <a:latin typeface="Verdana" pitchFamily="34" charset="0"/>
                <a:ea typeface="Verdana" pitchFamily="34" charset="0"/>
                <a:cs typeface="Verdana" pitchFamily="34" charset="0"/>
              </a:rPr>
              <a:t>this flag is set, the processor enters the single step execution </a:t>
            </a:r>
            <a:r>
              <a:rPr lang="en-US" sz="1200" dirty="0" smtClean="0">
                <a:solidFill>
                  <a:schemeClr val="tx1"/>
                </a:solidFill>
                <a:latin typeface="Verdana" pitchFamily="34" charset="0"/>
                <a:ea typeface="Verdana" pitchFamily="34" charset="0"/>
                <a:cs typeface="Verdana" pitchFamily="34" charset="0"/>
              </a:rPr>
              <a:t>mode by generating internal interrupts after the execution of each instruction</a:t>
            </a:r>
            <a:endParaRPr lang="en-US" sz="1200" dirty="0">
              <a:solidFill>
                <a:schemeClr val="tx1"/>
              </a:solidFill>
              <a:latin typeface="Verdana" pitchFamily="34" charset="0"/>
              <a:ea typeface="Verdana" pitchFamily="34" charset="0"/>
              <a:cs typeface="Verdana" pitchFamily="34" charset="0"/>
            </a:endParaRPr>
          </a:p>
        </p:txBody>
      </p:sp>
      <p:sp>
        <p:nvSpPr>
          <p:cNvPr id="17" name="Line Callout 2 16"/>
          <p:cNvSpPr/>
          <p:nvPr/>
        </p:nvSpPr>
        <p:spPr>
          <a:xfrm>
            <a:off x="6019800" y="5562600"/>
            <a:ext cx="3048000" cy="1066800"/>
          </a:xfrm>
          <a:prstGeom prst="borderCallout2">
            <a:avLst>
              <a:gd name="adj1" fmla="val -677"/>
              <a:gd name="adj2" fmla="val 5323"/>
              <a:gd name="adj3" fmla="val -29464"/>
              <a:gd name="adj4" fmla="val 5434"/>
              <a:gd name="adj5" fmla="val -124699"/>
              <a:gd name="adj6" fmla="val -72519"/>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Interrupt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Causes the 8086 to recognize external mask interrupts; clearing IF disables these interrupts.</a:t>
            </a:r>
          </a:p>
        </p:txBody>
      </p:sp>
      <p:sp>
        <p:nvSpPr>
          <p:cNvPr id="19" name="Line Callout 2 18"/>
          <p:cNvSpPr/>
          <p:nvPr/>
        </p:nvSpPr>
        <p:spPr>
          <a:xfrm>
            <a:off x="1281752" y="5562600"/>
            <a:ext cx="4572000" cy="1169195"/>
          </a:xfrm>
          <a:prstGeom prst="borderCallout2">
            <a:avLst>
              <a:gd name="adj1" fmla="val -1622"/>
              <a:gd name="adj2" fmla="val 83453"/>
              <a:gd name="adj3" fmla="val -39345"/>
              <a:gd name="adj4" fmla="val 83278"/>
              <a:gd name="adj5" fmla="val -109940"/>
              <a:gd name="adj6" fmla="val 43205"/>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Direction </a:t>
            </a:r>
            <a:r>
              <a:rPr lang="en-US" sz="1200" b="1" dirty="0" smtClean="0">
                <a:solidFill>
                  <a:schemeClr val="tx1"/>
                </a:solidFill>
                <a:latin typeface="Verdana" pitchFamily="34" charset="0"/>
                <a:ea typeface="Verdana" pitchFamily="34" charset="0"/>
                <a:cs typeface="Verdana" pitchFamily="34" charset="0"/>
              </a:rPr>
              <a:t>Flag</a:t>
            </a:r>
            <a:endParaRPr lang="en-US" sz="1200" b="1" dirty="0">
              <a:solidFill>
                <a:schemeClr val="tx1"/>
              </a:solidFill>
              <a:latin typeface="Verdana" pitchFamily="34" charset="0"/>
              <a:ea typeface="Verdana" pitchFamily="34" charset="0"/>
              <a:cs typeface="Verdana" pitchFamily="34" charset="0"/>
            </a:endParaRPr>
          </a:p>
          <a:p>
            <a:pPr algn="just"/>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is used by string manipulation instructions. If this flag bit is ‘0’, the string is processed beginning from the lowest address to the highest address, i.e., auto incrementing mode. Otherwise, the string is processed from the highest address towards the lowest address, i.e., auto incrementing mode.</a:t>
            </a:r>
          </a:p>
        </p:txBody>
      </p:sp>
      <p:sp>
        <p:nvSpPr>
          <p:cNvPr id="20" name="Line Callout 2 19"/>
          <p:cNvSpPr/>
          <p:nvPr/>
        </p:nvSpPr>
        <p:spPr>
          <a:xfrm>
            <a:off x="62552" y="4469605"/>
            <a:ext cx="4890448" cy="1169195"/>
          </a:xfrm>
          <a:prstGeom prst="borderCallout2">
            <a:avLst>
              <a:gd name="adj1" fmla="val 822"/>
              <a:gd name="adj2" fmla="val 3404"/>
              <a:gd name="adj3" fmla="val -28754"/>
              <a:gd name="adj4" fmla="val 3229"/>
              <a:gd name="adj5" fmla="val -29288"/>
              <a:gd name="adj6" fmla="val 4943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Over flow </a:t>
            </a:r>
            <a:r>
              <a:rPr lang="en-US" sz="1200" b="1" dirty="0" smtClean="0">
                <a:solidFill>
                  <a:schemeClr val="tx1"/>
                </a:solidFill>
                <a:latin typeface="Verdana" pitchFamily="34" charset="0"/>
                <a:ea typeface="Verdana" pitchFamily="34" charset="0"/>
                <a:cs typeface="Verdana" pitchFamily="34" charset="0"/>
              </a:rPr>
              <a:t>Flag</a:t>
            </a:r>
          </a:p>
          <a:p>
            <a:pPr algn="ctr"/>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flag is set, if an overflow occurs, </a:t>
            </a:r>
            <a:r>
              <a:rPr lang="en-US" sz="1100" dirty="0" err="1">
                <a:solidFill>
                  <a:schemeClr val="tx1"/>
                </a:solidFill>
                <a:latin typeface="Verdana" pitchFamily="34" charset="0"/>
                <a:ea typeface="Verdana" pitchFamily="34" charset="0"/>
                <a:cs typeface="Verdana" pitchFamily="34" charset="0"/>
              </a:rPr>
              <a:t>i.e</a:t>
            </a:r>
            <a:r>
              <a:rPr lang="en-US" sz="1100" dirty="0">
                <a:solidFill>
                  <a:schemeClr val="tx1"/>
                </a:solidFill>
                <a:latin typeface="Verdana" pitchFamily="34" charset="0"/>
                <a:ea typeface="Verdana" pitchFamily="34" charset="0"/>
                <a:cs typeface="Verdana" pitchFamily="34" charset="0"/>
              </a:rPr>
              <a:t>, if the result of a signed operation is large enough to accommodate in a destination register. The result is of more than 7-bits in size in case of 8-bit signed operation and more than 15-bits in size in case of 16-bit sign operations, then the overflow will be set. </a:t>
            </a:r>
          </a:p>
        </p:txBody>
      </p:sp>
      <p:sp>
        <p:nvSpPr>
          <p:cNvPr id="21" name="TextBox 2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5681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6" grpId="0" animBg="1"/>
      <p:bldP spid="17"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31</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70319774"/>
              </p:ext>
            </p:extLst>
          </p:nvPr>
        </p:nvGraphicFramePr>
        <p:xfrm>
          <a:off x="263856" y="2882624"/>
          <a:ext cx="8610600" cy="3795680"/>
        </p:xfrm>
        <a:graphic>
          <a:graphicData uri="http://schemas.openxmlformats.org/drawingml/2006/table">
            <a:tbl>
              <a:tblPr firstRow="1" bandRow="1">
                <a:tableStyleId>{93296810-A885-4BE3-A3E7-6D5BEEA58F35}</a:tableStyleId>
              </a:tblPr>
              <a:tblGrid>
                <a:gridCol w="838200"/>
                <a:gridCol w="2743200"/>
                <a:gridCol w="1752600"/>
                <a:gridCol w="3276600"/>
              </a:tblGrid>
              <a:tr h="335310">
                <a:tc>
                  <a:txBody>
                    <a:bodyPr/>
                    <a:lstStyle/>
                    <a:p>
                      <a:pPr algn="ctr"/>
                      <a:r>
                        <a:rPr lang="en-US" sz="1400" dirty="0" err="1" smtClean="0">
                          <a:latin typeface="Verdana" pitchFamily="34" charset="0"/>
                          <a:ea typeface="Verdana" pitchFamily="34" charset="0"/>
                          <a:cs typeface="Verdana" pitchFamily="34" charset="0"/>
                        </a:rPr>
                        <a:t>Sl.No</a:t>
                      </a:r>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Type</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Register width</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Name of register</a:t>
                      </a:r>
                      <a:endParaRPr lang="en-US" sz="1400" dirty="0">
                        <a:latin typeface="Verdana" pitchFamily="34" charset="0"/>
                        <a:ea typeface="Verdana" pitchFamily="34" charset="0"/>
                        <a:cs typeface="Verdana" pitchFamily="34" charset="0"/>
                      </a:endParaRPr>
                    </a:p>
                  </a:txBody>
                  <a:tcPr marL="91434" marR="91434" marT="45722" marB="45722"/>
                </a:tc>
              </a:tr>
              <a:tr h="501594">
                <a:tc rowSpan="2">
                  <a:txBody>
                    <a:bodyPr/>
                    <a:lstStyle/>
                    <a:p>
                      <a:pPr algn="ctr"/>
                      <a:r>
                        <a:rPr lang="en-US" sz="1400" b="1" dirty="0" smtClean="0">
                          <a:latin typeface="Verdana" pitchFamily="34" charset="0"/>
                          <a:ea typeface="Verdana" pitchFamily="34" charset="0"/>
                          <a:cs typeface="Verdana" pitchFamily="34" charset="0"/>
                        </a:rPr>
                        <a:t>1</a:t>
                      </a:r>
                      <a:endParaRPr lang="en-US" sz="1400" b="1" dirty="0">
                        <a:latin typeface="Verdana" pitchFamily="34" charset="0"/>
                        <a:ea typeface="Verdana" pitchFamily="34" charset="0"/>
                        <a:cs typeface="Verdana" pitchFamily="34" charset="0"/>
                      </a:endParaRPr>
                    </a:p>
                  </a:txBody>
                  <a:tcPr marL="91434" marR="91434" marT="45722" marB="45722"/>
                </a:tc>
                <a:tc rowSpan="2">
                  <a:txBody>
                    <a:bodyPr/>
                    <a:lstStyle/>
                    <a:p>
                      <a:r>
                        <a:rPr lang="en-US" sz="1400" b="1" dirty="0" smtClean="0">
                          <a:latin typeface="Verdana" pitchFamily="34" charset="0"/>
                          <a:ea typeface="Verdana" pitchFamily="34" charset="0"/>
                          <a:cs typeface="Verdana" pitchFamily="34" charset="0"/>
                        </a:rPr>
                        <a:t>General purpose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AX, BX, CX, DX</a:t>
                      </a:r>
                      <a:endParaRPr lang="en-US" sz="1400" b="1" dirty="0">
                        <a:latin typeface="Verdana" pitchFamily="34" charset="0"/>
                        <a:ea typeface="Verdana" pitchFamily="34" charset="0"/>
                        <a:cs typeface="Verdana" pitchFamily="34" charset="0"/>
                      </a:endParaRPr>
                    </a:p>
                  </a:txBody>
                  <a:tcPr marL="91434" marR="91434" marT="45722" marB="45722"/>
                </a:tc>
              </a:tr>
              <a:tr h="473551">
                <a:tc vMerge="1">
                  <a:txBody>
                    <a:bodyPr/>
                    <a:lstStyle/>
                    <a:p>
                      <a:endParaRPr lang="en-US"/>
                    </a:p>
                  </a:txBody>
                  <a:tcPr/>
                </a:tc>
                <a:tc vMerge="1">
                  <a:txBody>
                    <a:bodyPr/>
                    <a:lstStyle/>
                    <a:p>
                      <a:endParaRPr lang="en-US"/>
                    </a:p>
                  </a:txBody>
                  <a:tcPr/>
                </a:tc>
                <a:tc>
                  <a:txBody>
                    <a:bodyPr/>
                    <a:lstStyle/>
                    <a:p>
                      <a:r>
                        <a:rPr lang="en-US" sz="1400" b="1" dirty="0" smtClean="0">
                          <a:latin typeface="Verdana" pitchFamily="34" charset="0"/>
                          <a:ea typeface="Verdana" pitchFamily="34" charset="0"/>
                          <a:cs typeface="Verdana" pitchFamily="34" charset="0"/>
                        </a:rPr>
                        <a:t>8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AL, AH, BL, BH, CL, CH, DL,</a:t>
                      </a:r>
                      <a:r>
                        <a:rPr lang="en-US" sz="1400" b="1" baseline="0" dirty="0" smtClean="0">
                          <a:latin typeface="Verdana" pitchFamily="34" charset="0"/>
                          <a:ea typeface="Verdana" pitchFamily="34" charset="0"/>
                          <a:cs typeface="Verdana" pitchFamily="34" charset="0"/>
                        </a:rPr>
                        <a:t> DH</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2</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Pointer</a:t>
                      </a:r>
                      <a:r>
                        <a:rPr lang="en-US" sz="1400" b="1" baseline="0" dirty="0" smtClean="0">
                          <a:latin typeface="Verdana" pitchFamily="34" charset="0"/>
                          <a:ea typeface="Verdana" pitchFamily="34" charset="0"/>
                          <a:cs typeface="Verdana" pitchFamily="34" charset="0"/>
                        </a:rPr>
                        <a: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SP, BP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3</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Index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SI, DI</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4</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Instruction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5</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Segment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CS,</a:t>
                      </a:r>
                      <a:r>
                        <a:rPr lang="en-US" sz="1400" b="1" baseline="0" dirty="0" smtClean="0">
                          <a:latin typeface="Verdana" pitchFamily="34" charset="0"/>
                          <a:ea typeface="Verdana" pitchFamily="34" charset="0"/>
                          <a:cs typeface="Verdana" pitchFamily="34" charset="0"/>
                        </a:rPr>
                        <a:t> DS, SS, ES</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6</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(PSW)</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register</a:t>
                      </a:r>
                      <a:endParaRPr lang="en-US" sz="14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9" name="Rectangle 8"/>
          <p:cNvSpPr/>
          <p:nvPr/>
        </p:nvSpPr>
        <p:spPr>
          <a:xfrm>
            <a:off x="152400" y="990600"/>
            <a:ext cx="1905000" cy="830997"/>
          </a:xfrm>
          <a:prstGeom prst="rect">
            <a:avLst/>
          </a:prstGeom>
        </p:spPr>
        <p:txBody>
          <a:bodyPr wrap="square">
            <a:spAutoFit/>
          </a:bodyPr>
          <a:lstStyle/>
          <a:p>
            <a:pPr algn="r"/>
            <a:r>
              <a:rPr lang="en-US" sz="1600" b="1" dirty="0" smtClean="0">
                <a:solidFill>
                  <a:srgbClr val="0070C0"/>
                </a:solidFill>
                <a:latin typeface="Verdana" pitchFamily="34" charset="0"/>
                <a:ea typeface="Verdana" pitchFamily="34" charset="0"/>
                <a:cs typeface="Verdana" pitchFamily="34" charset="0"/>
              </a:rPr>
              <a:t>8086 registers </a:t>
            </a:r>
            <a:r>
              <a:rPr lang="en-US" sz="1600" b="1" dirty="0">
                <a:solidFill>
                  <a:srgbClr val="0070C0"/>
                </a:solidFill>
                <a:latin typeface="Verdana" pitchFamily="34" charset="0"/>
                <a:ea typeface="Verdana" pitchFamily="34" charset="0"/>
                <a:cs typeface="Verdana" pitchFamily="34" charset="0"/>
              </a:rPr>
              <a:t>categorized into </a:t>
            </a:r>
            <a:r>
              <a:rPr lang="en-US" sz="1600" b="1" dirty="0" smtClean="0">
                <a:solidFill>
                  <a:srgbClr val="0070C0"/>
                </a:solidFill>
                <a:latin typeface="Verdana" pitchFamily="34" charset="0"/>
                <a:ea typeface="Verdana" pitchFamily="34" charset="0"/>
                <a:cs typeface="Verdana" pitchFamily="34" charset="0"/>
              </a:rPr>
              <a:t>4 groups </a:t>
            </a:r>
            <a:endParaRPr lang="en-US" sz="1600" b="1" dirty="0">
              <a:solidFill>
                <a:srgbClr val="0070C0"/>
              </a:solidFill>
              <a:latin typeface="Verdana" pitchFamily="34" charset="0"/>
              <a:ea typeface="Verdana" pitchFamily="34" charset="0"/>
              <a:cs typeface="Verdana" pitchFamily="34" charset="0"/>
            </a:endParaRPr>
          </a:p>
        </p:txBody>
      </p:sp>
      <p:cxnSp>
        <p:nvCxnSpPr>
          <p:cNvPr id="10" name="Straight Connector 9"/>
          <p:cNvCxnSpPr/>
          <p:nvPr/>
        </p:nvCxnSpPr>
        <p:spPr>
          <a:xfrm>
            <a:off x="2033889" y="1100554"/>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xmlns="" val="3449686430"/>
              </p:ext>
            </p:extLst>
          </p:nvPr>
        </p:nvGraphicFramePr>
        <p:xfrm>
          <a:off x="4038600" y="1295400"/>
          <a:ext cx="5029199" cy="609600"/>
        </p:xfrm>
        <a:graphic>
          <a:graphicData uri="http://schemas.openxmlformats.org/drawingml/2006/table">
            <a:tbl>
              <a:tblPr>
                <a:tableStyleId>{5C22544A-7EE6-4342-B048-85BDC9FD1C3A}</a:tableStyleId>
              </a:tblPr>
              <a:tblGrid>
                <a:gridCol w="298765"/>
                <a:gridCol w="298765"/>
                <a:gridCol w="298765"/>
                <a:gridCol w="298765"/>
                <a:gridCol w="348557"/>
                <a:gridCol w="348557"/>
                <a:gridCol w="348557"/>
                <a:gridCol w="348557"/>
                <a:gridCol w="298765"/>
                <a:gridCol w="298765"/>
                <a:gridCol w="298765"/>
                <a:gridCol w="348557"/>
                <a:gridCol w="298765"/>
                <a:gridCol w="298765"/>
                <a:gridCol w="298765"/>
                <a:gridCol w="298764"/>
              </a:tblGrid>
              <a:tr h="215153">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9</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8</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7</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6</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r>
              <a:tr h="394447">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OF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DF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IF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TF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SF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ZF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AF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PF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CF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r>
            </a:tbl>
          </a:graphicData>
        </a:graphic>
      </p:graphicFrame>
      <p:pic>
        <p:nvPicPr>
          <p:cNvPr id="1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1177" y="981136"/>
            <a:ext cx="1714551" cy="16858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92583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32</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230916814"/>
              </p:ext>
            </p:extLst>
          </p:nvPr>
        </p:nvGraphicFramePr>
        <p:xfrm>
          <a:off x="348740" y="914400"/>
          <a:ext cx="8566660" cy="5754845"/>
        </p:xfrm>
        <a:graphic>
          <a:graphicData uri="http://schemas.openxmlformats.org/drawingml/2006/table">
            <a:tbl>
              <a:tblPr firstRow="1" bandRow="1">
                <a:tableStyleId>{21E4AEA4-8DFA-4A89-87EB-49C32662AFE0}</a:tableStyleId>
              </a:tblPr>
              <a:tblGrid>
                <a:gridCol w="1022860"/>
                <a:gridCol w="2998237"/>
                <a:gridCol w="4545563"/>
              </a:tblGrid>
              <a:tr h="335310">
                <a:tc>
                  <a:txBody>
                    <a:bodyPr/>
                    <a:lstStyle/>
                    <a:p>
                      <a:pPr algn="ctr"/>
                      <a:r>
                        <a:rPr lang="en-US" sz="1200" b="1" dirty="0" smtClean="0"/>
                        <a:t>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Name</a:t>
                      </a:r>
                      <a:r>
                        <a:rPr lang="en-US" sz="1200" b="1" baseline="0" dirty="0" smtClean="0"/>
                        <a:t> of the 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Special Function</a:t>
                      </a:r>
                      <a:endParaRPr lang="en-US" sz="1200" b="1" dirty="0">
                        <a:latin typeface="Verdana" pitchFamily="34" charset="0"/>
                        <a:ea typeface="Verdana" pitchFamily="34" charset="0"/>
                        <a:cs typeface="Verdana" pitchFamily="34" charset="0"/>
                      </a:endParaRPr>
                    </a:p>
                  </a:txBody>
                  <a:tcPr marL="91434" marR="91434" marT="45722" marB="45722"/>
                </a:tc>
              </a:tr>
              <a:tr h="579090">
                <a:tc>
                  <a:txBody>
                    <a:bodyPr/>
                    <a:lstStyle/>
                    <a:p>
                      <a:pPr algn="ctr"/>
                      <a:r>
                        <a:rPr lang="en-US" sz="1400" b="1" dirty="0" smtClean="0"/>
                        <a:t>AX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16-bit Accumulator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Stores the 16-bit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533400">
                <a:tc>
                  <a:txBody>
                    <a:bodyPr/>
                    <a:lstStyle/>
                    <a:p>
                      <a:pPr algn="ctr"/>
                      <a:r>
                        <a:rPr lang="en-US" sz="1400" b="1" dirty="0" smtClean="0"/>
                        <a:t>AL</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8-bit Accumulator</a:t>
                      </a:r>
                    </a:p>
                    <a:p>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Stores the 8-bit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BX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base value in base addressing</a:t>
                      </a:r>
                      <a:r>
                        <a:rPr lang="en-US" sz="1200" b="1" baseline="0" dirty="0" smtClean="0"/>
                        <a:t> mode to access memory data</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CX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Count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count value in SHIFT,</a:t>
                      </a:r>
                      <a:r>
                        <a:rPr lang="en-US" sz="1200" b="1" baseline="0" dirty="0" smtClean="0"/>
                        <a:t> ROTATE and LOOP instructions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DX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a:t>
                      </a:r>
                      <a:r>
                        <a:rPr lang="en-US" sz="1200" b="1" baseline="0" dirty="0" smtClean="0"/>
                        <a:t> data for multiplication and division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Stack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offset address</a:t>
                      </a:r>
                      <a:r>
                        <a:rPr lang="en-US" sz="1200" b="1" baseline="0" dirty="0" smtClean="0"/>
                        <a:t> of top stack memory</a:t>
                      </a:r>
                      <a:endParaRPr lang="en-US" sz="1200" b="1" dirty="0">
                        <a:latin typeface="Verdana" pitchFamily="34" charset="0"/>
                        <a:ea typeface="Verdana" pitchFamily="34" charset="0"/>
                        <a:cs typeface="Verdana" pitchFamily="34" charset="0"/>
                      </a:endParaRPr>
                    </a:p>
                  </a:txBody>
                  <a:tcPr marL="91434" marR="91434" marT="45722" marB="45722"/>
                </a:tc>
              </a:tr>
              <a:tr h="762000">
                <a:tc>
                  <a:txBody>
                    <a:bodyPr/>
                    <a:lstStyle/>
                    <a:p>
                      <a:pPr algn="ctr"/>
                      <a:r>
                        <a:rPr lang="en-US" sz="1400" b="1" dirty="0" smtClean="0"/>
                        <a:t>BP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base value</a:t>
                      </a:r>
                      <a:r>
                        <a:rPr lang="en-US" sz="1200" b="1" baseline="0" dirty="0" smtClean="0"/>
                        <a:t> in base addressing using SS register to access data from stack memory</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Source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index value of source</a:t>
                      </a:r>
                      <a:r>
                        <a:rPr lang="en-US" sz="1200" b="1" baseline="0" dirty="0" smtClean="0"/>
                        <a:t> operand (data) for string instructions</a:t>
                      </a:r>
                      <a:endParaRPr lang="en-US" sz="12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t>DI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index value of destination operand (data) for</a:t>
                      </a:r>
                      <a:r>
                        <a:rPr lang="en-US" sz="1200" b="1" baseline="0" dirty="0" smtClean="0"/>
                        <a:t> string operations</a:t>
                      </a:r>
                      <a:endParaRPr lang="en-US" sz="12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4" name="TextBox 3"/>
          <p:cNvSpPr txBox="1"/>
          <p:nvPr/>
        </p:nvSpPr>
        <p:spPr>
          <a:xfrm>
            <a:off x="5105400" y="169771"/>
            <a:ext cx="3853940" cy="338554"/>
          </a:xfrm>
          <a:prstGeom prst="rect">
            <a:avLst/>
          </a:prstGeom>
          <a:noFill/>
        </p:spPr>
        <p:txBody>
          <a:bodyPr wrap="none" rtlCol="0">
            <a:spAutoFit/>
          </a:bodyPr>
          <a:lstStyle/>
          <a:p>
            <a:r>
              <a:rPr lang="en-US" sz="1600" b="1" dirty="0" smtClean="0"/>
              <a:t>Registers and Special Functions</a:t>
            </a:r>
            <a:endParaRPr lang="en-US" sz="1600" b="1" dirty="0"/>
          </a:p>
        </p:txBody>
      </p:sp>
    </p:spTree>
    <p:extLst>
      <p:ext uri="{BB962C8B-B14F-4D97-AF65-F5344CB8AC3E}">
        <p14:creationId xmlns:p14="http://schemas.microsoft.com/office/powerpoint/2010/main" xmlns="" val="22339040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611902"/>
          </a:xfrm>
        </p:spPr>
        <p:txBody>
          <a:bodyPr>
            <a:normAutofit/>
          </a:bodyPr>
          <a:lstStyle/>
          <a:p>
            <a:r>
              <a:rPr lang="en-US" sz="7200" dirty="0" smtClean="0">
                <a:solidFill>
                  <a:srgbClr val="FF0000"/>
                </a:solidFill>
                <a:latin typeface="Octapost NBP" pitchFamily="2" charset="0"/>
              </a:rPr>
              <a:t>ADDRESSING </a:t>
            </a:r>
            <a:r>
              <a:rPr lang="en-US" sz="7200" dirty="0" smtClean="0">
                <a:solidFill>
                  <a:srgbClr val="FF0000"/>
                </a:solidFill>
                <a:latin typeface="Octapost NBP" pitchFamily="2" charset="0"/>
              </a:rPr>
              <a:t>MODES OF 8086</a:t>
            </a:r>
            <a:endParaRPr lang="en-US" sz="7200" dirty="0">
              <a:solidFill>
                <a:srgbClr val="FF0000"/>
              </a:solidFill>
              <a:latin typeface="Octapost NBP" pitchFamily="2" charset="0"/>
            </a:endParaRPr>
          </a:p>
        </p:txBody>
      </p:sp>
    </p:spTree>
    <p:extLst>
      <p:ext uri="{BB962C8B-B14F-4D97-AF65-F5344CB8AC3E}">
        <p14:creationId xmlns:p14="http://schemas.microsoft.com/office/powerpoint/2010/main" xmlns="" val="1708259086"/>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64" y="1703696"/>
            <a:ext cx="8794381" cy="685800"/>
            <a:chOff x="474258" y="1703696"/>
            <a:chExt cx="8275095" cy="685800"/>
          </a:xfrm>
        </p:grpSpPr>
        <p:sp>
          <p:nvSpPr>
            <p:cNvPr id="8" name="Rectangle 7"/>
            <p:cNvSpPr/>
            <p:nvPr/>
          </p:nvSpPr>
          <p:spPr>
            <a:xfrm>
              <a:off x="474258" y="1703696"/>
              <a:ext cx="8275094" cy="685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82395" y="1752600"/>
              <a:ext cx="3766958" cy="584775"/>
            </a:xfrm>
            <a:prstGeom prst="rect">
              <a:avLst/>
            </a:prstGeom>
            <a:noFill/>
          </p:spPr>
          <p:txBody>
            <a:bodyPr wrap="square" rtlCol="0">
              <a:spAutoFit/>
            </a:bodyPr>
            <a:lstStyle/>
            <a:p>
              <a:pPr algn="r"/>
              <a:r>
                <a:rPr lang="en-US" sz="1600" b="1" dirty="0" smtClean="0">
                  <a:solidFill>
                    <a:srgbClr val="FF0000"/>
                  </a:solidFill>
                </a:rPr>
                <a:t>Group I : Addressing modes for register and immediate data</a:t>
              </a:r>
              <a:endParaRPr lang="en-US" sz="1600" b="1" dirty="0">
                <a:solidFill>
                  <a:srgbClr val="FF0000"/>
                </a:solidFill>
              </a:endParaRPr>
            </a:p>
          </p:txBody>
        </p:sp>
      </p:grpSp>
      <p:grpSp>
        <p:nvGrpSpPr>
          <p:cNvPr id="20" name="Group 19"/>
          <p:cNvGrpSpPr/>
          <p:nvPr/>
        </p:nvGrpSpPr>
        <p:grpSpPr>
          <a:xfrm>
            <a:off x="161964" y="5908344"/>
            <a:ext cx="8777322" cy="416256"/>
            <a:chOff x="457200" y="5881048"/>
            <a:chExt cx="8275094" cy="356548"/>
          </a:xfrm>
        </p:grpSpPr>
        <p:sp>
          <p:nvSpPr>
            <p:cNvPr id="14" name="Rectangle 13"/>
            <p:cNvSpPr/>
            <p:nvPr/>
          </p:nvSpPr>
          <p:spPr>
            <a:xfrm>
              <a:off x="457200" y="5894696"/>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1942" y="5881048"/>
              <a:ext cx="5320352" cy="338554"/>
            </a:xfrm>
            <a:prstGeom prst="rect">
              <a:avLst/>
            </a:prstGeom>
            <a:noFill/>
          </p:spPr>
          <p:txBody>
            <a:bodyPr wrap="square" rtlCol="0">
              <a:spAutoFit/>
            </a:bodyPr>
            <a:lstStyle/>
            <a:p>
              <a:pPr algn="r"/>
              <a:r>
                <a:rPr lang="en-US" sz="1600" b="1" dirty="0" smtClean="0">
                  <a:solidFill>
                    <a:srgbClr val="FF0000"/>
                  </a:solidFill>
                </a:rPr>
                <a:t>Group IV : Relative Addressing mode</a:t>
              </a:r>
              <a:endParaRPr lang="en-US" sz="1600" b="1" dirty="0">
                <a:solidFill>
                  <a:srgbClr val="FF0000"/>
                </a:solidFill>
              </a:endParaRPr>
            </a:p>
          </p:txBody>
        </p:sp>
      </p:grpSp>
      <p:grpSp>
        <p:nvGrpSpPr>
          <p:cNvPr id="21" name="Group 20"/>
          <p:cNvGrpSpPr/>
          <p:nvPr/>
        </p:nvGrpSpPr>
        <p:grpSpPr>
          <a:xfrm>
            <a:off x="161964" y="6351897"/>
            <a:ext cx="8808028" cy="381000"/>
            <a:chOff x="487906" y="6324600"/>
            <a:chExt cx="8275094" cy="356548"/>
          </a:xfrm>
        </p:grpSpPr>
        <p:sp>
          <p:nvSpPr>
            <p:cNvPr id="16" name="Rectangle 15"/>
            <p:cNvSpPr/>
            <p:nvPr/>
          </p:nvSpPr>
          <p:spPr>
            <a:xfrm>
              <a:off x="487906" y="6338248"/>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42648" y="6324600"/>
              <a:ext cx="5320352" cy="338554"/>
            </a:xfrm>
            <a:prstGeom prst="rect">
              <a:avLst/>
            </a:prstGeom>
            <a:noFill/>
          </p:spPr>
          <p:txBody>
            <a:bodyPr wrap="square" rtlCol="0">
              <a:spAutoFit/>
            </a:bodyPr>
            <a:lstStyle/>
            <a:p>
              <a:pPr algn="r"/>
              <a:r>
                <a:rPr lang="en-US" sz="1600" b="1" dirty="0" smtClean="0">
                  <a:solidFill>
                    <a:srgbClr val="FF0000"/>
                  </a:solidFill>
                </a:rPr>
                <a:t>Group V : Implied Addressing mode</a:t>
              </a:r>
              <a:endParaRPr lang="en-US" sz="1600" b="1" dirty="0">
                <a:solidFill>
                  <a:srgbClr val="FF0000"/>
                </a:solidFill>
              </a:endParaRPr>
            </a:p>
          </p:txBody>
        </p:sp>
      </p:grpSp>
      <p:grpSp>
        <p:nvGrpSpPr>
          <p:cNvPr id="19" name="Group 18"/>
          <p:cNvGrpSpPr/>
          <p:nvPr/>
        </p:nvGrpSpPr>
        <p:grpSpPr>
          <a:xfrm>
            <a:off x="161964" y="5098406"/>
            <a:ext cx="8777322" cy="754381"/>
            <a:chOff x="457200" y="5084758"/>
            <a:chExt cx="8275094" cy="754381"/>
          </a:xfrm>
        </p:grpSpPr>
        <p:sp>
          <p:nvSpPr>
            <p:cNvPr id="12" name="Rectangle 11"/>
            <p:cNvSpPr/>
            <p:nvPr/>
          </p:nvSpPr>
          <p:spPr>
            <a:xfrm>
              <a:off x="457200" y="5084758"/>
              <a:ext cx="8275094" cy="75438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02259" y="5181600"/>
              <a:ext cx="3830035" cy="584775"/>
            </a:xfrm>
            <a:prstGeom prst="rect">
              <a:avLst/>
            </a:prstGeom>
            <a:noFill/>
          </p:spPr>
          <p:txBody>
            <a:bodyPr wrap="square" rtlCol="0">
              <a:spAutoFit/>
            </a:bodyPr>
            <a:lstStyle/>
            <a:p>
              <a:pPr algn="r"/>
              <a:r>
                <a:rPr lang="en-US" sz="1600" b="1" dirty="0" smtClean="0">
                  <a:solidFill>
                    <a:srgbClr val="FF0000"/>
                  </a:solidFill>
                </a:rPr>
                <a:t>Group III : Addressing modes for I/O ports</a:t>
              </a:r>
              <a:endParaRPr lang="en-US" sz="1600" b="1" dirty="0">
                <a:solidFill>
                  <a:srgbClr val="FF0000"/>
                </a:solidFill>
              </a:endParaRPr>
            </a:p>
          </p:txBody>
        </p:sp>
      </p:grpSp>
      <p:grpSp>
        <p:nvGrpSpPr>
          <p:cNvPr id="18" name="Group 17"/>
          <p:cNvGrpSpPr/>
          <p:nvPr/>
        </p:nvGrpSpPr>
        <p:grpSpPr>
          <a:xfrm>
            <a:off x="161964" y="2514600"/>
            <a:ext cx="8790970" cy="2514600"/>
            <a:chOff x="470848" y="2514600"/>
            <a:chExt cx="8275094" cy="2514600"/>
          </a:xfrm>
        </p:grpSpPr>
        <p:sp>
          <p:nvSpPr>
            <p:cNvPr id="10" name="Rectangle 9"/>
            <p:cNvSpPr/>
            <p:nvPr/>
          </p:nvSpPr>
          <p:spPr>
            <a:xfrm>
              <a:off x="470848" y="2514600"/>
              <a:ext cx="8275094" cy="25146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51533" y="3603008"/>
              <a:ext cx="4094409" cy="584775"/>
            </a:xfrm>
            <a:prstGeom prst="rect">
              <a:avLst/>
            </a:prstGeom>
            <a:noFill/>
          </p:spPr>
          <p:txBody>
            <a:bodyPr wrap="square" rtlCol="0">
              <a:spAutoFit/>
            </a:bodyPr>
            <a:lstStyle/>
            <a:p>
              <a:pPr algn="r"/>
              <a:r>
                <a:rPr lang="en-US" sz="1600" b="1" dirty="0" smtClean="0">
                  <a:solidFill>
                    <a:srgbClr val="FF0000"/>
                  </a:solidFill>
                </a:rPr>
                <a:t>Group II : Addressing modes for memory data</a:t>
              </a:r>
              <a:endParaRPr lang="en-US" sz="1600" b="1" dirty="0">
                <a:solidFill>
                  <a:srgbClr val="FF0000"/>
                </a:solidFill>
              </a:endParaRPr>
            </a:p>
          </p:txBody>
        </p:sp>
      </p:grpSp>
      <p:sp>
        <p:nvSpPr>
          <p:cNvPr id="3" name="Slide Number Placeholder 2"/>
          <p:cNvSpPr>
            <a:spLocks noGrp="1"/>
          </p:cNvSpPr>
          <p:nvPr>
            <p:ph type="sldNum" sz="quarter" idx="12"/>
          </p:nvPr>
        </p:nvSpPr>
        <p:spPr/>
        <p:txBody>
          <a:bodyPr/>
          <a:lstStyle/>
          <a:p>
            <a:fld id="{85E6815B-E59C-4D87-B1F6-ECBDD22AF1DC}" type="slidenum">
              <a:rPr lang="en-US" smtClean="0"/>
              <a:pPr/>
              <a:t>34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1434152" y="762000"/>
            <a:ext cx="6338248" cy="738664"/>
          </a:xfrm>
          <a:prstGeom prst="rect">
            <a:avLst/>
          </a:prstGeom>
          <a:solidFill>
            <a:srgbClr val="99FFCC"/>
          </a:solidFill>
        </p:spPr>
        <p:txBody>
          <a:bodyPr wrap="square" rtlCol="0">
            <a:spAutoFit/>
          </a:bodyPr>
          <a:lstStyle/>
          <a:p>
            <a:pPr marL="285750" indent="-285750" algn="just">
              <a:buBlip>
                <a:blip r:embed="rId3"/>
              </a:buBlip>
            </a:pPr>
            <a:r>
              <a:rPr lang="en-US" sz="1400" b="1" dirty="0" smtClean="0">
                <a:latin typeface="Verdana" pitchFamily="34" charset="0"/>
                <a:ea typeface="Verdana" pitchFamily="34" charset="0"/>
                <a:cs typeface="Verdana" pitchFamily="34" charset="0"/>
              </a:rPr>
              <a:t>Every instruction of a program has to operate on a data. </a:t>
            </a:r>
          </a:p>
          <a:p>
            <a:pPr marL="285750" indent="-285750" algn="just">
              <a:buBlip>
                <a:blip r:embed="rId3"/>
              </a:buBlip>
            </a:pPr>
            <a:r>
              <a:rPr lang="en-US" sz="1400" b="1" dirty="0" smtClean="0">
                <a:latin typeface="Verdana" pitchFamily="34" charset="0"/>
                <a:ea typeface="Verdana" pitchFamily="34" charset="0"/>
                <a:cs typeface="Verdana" pitchFamily="34" charset="0"/>
              </a:rPr>
              <a:t>The different ways in which a source operand is denoted in an instruction are known as addressing modes.</a:t>
            </a:r>
          </a:p>
        </p:txBody>
      </p:sp>
      <p:sp>
        <p:nvSpPr>
          <p:cNvPr id="22" name="Rectangle 21"/>
          <p:cNvSpPr/>
          <p:nvPr/>
        </p:nvSpPr>
        <p:spPr>
          <a:xfrm>
            <a:off x="161964" y="1658064"/>
            <a:ext cx="3474028" cy="5047536"/>
          </a:xfrm>
          <a:prstGeom prst="rect">
            <a:avLst/>
          </a:prstGeom>
        </p:spPr>
        <p:txBody>
          <a:bodyPr wrap="none">
            <a:spAutoFit/>
          </a:bodyPr>
          <a:lstStyle/>
          <a:p>
            <a:pPr marL="342900" indent="-342900">
              <a:buAutoNum type="arabicPeriod"/>
            </a:pPr>
            <a:r>
              <a:rPr lang="en-US" sz="14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4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4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400" b="1" dirty="0" smtClean="0">
                <a:solidFill>
                  <a:srgbClr val="FF0066"/>
                </a:solidFill>
                <a:latin typeface="Verdana" pitchFamily="34" charset="0"/>
                <a:ea typeface="Verdana" pitchFamily="34" charset="0"/>
                <a:cs typeface="Verdana" pitchFamily="34" charset="0"/>
              </a:rPr>
              <a:t>Direct Addressing</a:t>
            </a:r>
          </a:p>
          <a:p>
            <a:pPr marL="342900" indent="-342900">
              <a:buAutoNum type="arabicPeriod" startAt="3"/>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4"/>
            </a:pPr>
            <a:r>
              <a:rPr lang="en-US" sz="1400" b="1" dirty="0" smtClean="0">
                <a:solidFill>
                  <a:srgbClr val="FF0066"/>
                </a:solidFill>
                <a:latin typeface="Verdana" pitchFamily="34" charset="0"/>
                <a:ea typeface="Verdana" pitchFamily="34" charset="0"/>
                <a:cs typeface="Verdana" pitchFamily="34" charset="0"/>
              </a:rPr>
              <a:t>Register </a:t>
            </a:r>
            <a:r>
              <a:rPr lang="en-US" sz="1400" b="1" dirty="0">
                <a:solidFill>
                  <a:srgbClr val="FF0066"/>
                </a:solidFill>
                <a:latin typeface="Verdana" pitchFamily="34" charset="0"/>
                <a:ea typeface="Verdana" pitchFamily="34" charset="0"/>
                <a:cs typeface="Verdana" pitchFamily="34" charset="0"/>
              </a:rPr>
              <a:t>Indirect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4"/>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5"/>
            </a:pPr>
            <a:r>
              <a:rPr lang="en-US" sz="1400" b="1" dirty="0" smtClean="0">
                <a:solidFill>
                  <a:srgbClr val="FF0066"/>
                </a:solidFill>
                <a:latin typeface="Verdana" pitchFamily="34" charset="0"/>
                <a:ea typeface="Verdana" pitchFamily="34" charset="0"/>
                <a:cs typeface="Verdana" pitchFamily="34" charset="0"/>
              </a:rPr>
              <a:t>Based Addressing</a:t>
            </a:r>
          </a:p>
          <a:p>
            <a:pPr marL="342900" indent="-342900">
              <a:buAutoNum type="arabicPeriod" startAt="5"/>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6"/>
            </a:pPr>
            <a:r>
              <a:rPr lang="en-US" sz="1400" b="1" dirty="0" smtClean="0">
                <a:solidFill>
                  <a:srgbClr val="FF0066"/>
                </a:solidFill>
                <a:latin typeface="Verdana" pitchFamily="34" charset="0"/>
                <a:ea typeface="Verdana" pitchFamily="34" charset="0"/>
                <a:cs typeface="Verdana" pitchFamily="34" charset="0"/>
              </a:rPr>
              <a:t>Indexed Addressing</a:t>
            </a:r>
          </a:p>
          <a:p>
            <a:pPr marL="342900" indent="-342900">
              <a:buAutoNum type="arabicPeriod" startAt="6"/>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7"/>
            </a:pPr>
            <a:r>
              <a:rPr lang="en-US" sz="1400" b="1" dirty="0" smtClean="0">
                <a:solidFill>
                  <a:srgbClr val="FF0066"/>
                </a:solidFill>
                <a:latin typeface="Verdana" pitchFamily="34" charset="0"/>
                <a:ea typeface="Verdana" pitchFamily="34" charset="0"/>
                <a:cs typeface="Verdana" pitchFamily="34" charset="0"/>
              </a:rPr>
              <a:t>Based </a:t>
            </a:r>
            <a:r>
              <a:rPr lang="en-US" sz="1400" b="1" dirty="0">
                <a:solidFill>
                  <a:srgbClr val="FF0066"/>
                </a:solidFill>
                <a:latin typeface="Verdana" pitchFamily="34" charset="0"/>
                <a:ea typeface="Verdana" pitchFamily="34" charset="0"/>
                <a:cs typeface="Verdana" pitchFamily="34" charset="0"/>
              </a:rPr>
              <a:t>Index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7"/>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8"/>
            </a:pPr>
            <a:r>
              <a:rPr lang="en-US" sz="1400" b="1" dirty="0" smtClean="0">
                <a:solidFill>
                  <a:srgbClr val="FF0066"/>
                </a:solidFill>
                <a:latin typeface="Verdana" pitchFamily="34" charset="0"/>
                <a:ea typeface="Verdana" pitchFamily="34" charset="0"/>
                <a:cs typeface="Verdana" pitchFamily="34" charset="0"/>
              </a:rPr>
              <a:t>String Addressing</a:t>
            </a:r>
          </a:p>
          <a:p>
            <a:pPr marL="342900" indent="-342900">
              <a:buAutoNum type="arabicPeriod" startAt="8"/>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400" b="1" dirty="0" smtClean="0">
                <a:solidFill>
                  <a:srgbClr val="FF0066"/>
                </a:solidFill>
                <a:latin typeface="Verdana" pitchFamily="34" charset="0"/>
                <a:ea typeface="Verdana" pitchFamily="34" charset="0"/>
                <a:cs typeface="Verdana" pitchFamily="34" charset="0"/>
              </a:rPr>
              <a:t>Direct </a:t>
            </a:r>
            <a:r>
              <a:rPr lang="en-US" sz="1400" b="1" dirty="0">
                <a:solidFill>
                  <a:srgbClr val="FF0066"/>
                </a:solidFill>
                <a:latin typeface="Verdana" pitchFamily="34" charset="0"/>
                <a:ea typeface="Verdana" pitchFamily="34" charset="0"/>
                <a:cs typeface="Verdana" pitchFamily="34" charset="0"/>
              </a:rPr>
              <a:t>I/O port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10. Indirect </a:t>
            </a:r>
            <a:r>
              <a:rPr lang="en-US" sz="1400" b="1" dirty="0">
                <a:solidFill>
                  <a:srgbClr val="FF0066"/>
                </a:solidFill>
                <a:latin typeface="Verdana" pitchFamily="34" charset="0"/>
                <a:ea typeface="Verdana" pitchFamily="34" charset="0"/>
                <a:cs typeface="Verdana" pitchFamily="34" charset="0"/>
              </a:rPr>
              <a:t>I/O port </a:t>
            </a:r>
            <a:r>
              <a:rPr lang="en-US" sz="1400" b="1" dirty="0" smtClean="0">
                <a:solidFill>
                  <a:srgbClr val="FF0066"/>
                </a:solidFill>
                <a:latin typeface="Verdana" pitchFamily="34" charset="0"/>
                <a:ea typeface="Verdana" pitchFamily="34" charset="0"/>
                <a:cs typeface="Verdana" pitchFamily="34" charset="0"/>
              </a:rPr>
              <a:t>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11. Relative 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12. Implied Addressing</a:t>
            </a:r>
            <a:endParaRPr lang="en-US" sz="1400" b="1" dirty="0">
              <a:solidFill>
                <a:srgbClr val="FF00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4708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7620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35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2" name="Rectangle 21"/>
          <p:cNvSpPr/>
          <p:nvPr/>
        </p:nvSpPr>
        <p:spPr>
          <a:xfrm>
            <a:off x="3733800" y="838200"/>
            <a:ext cx="52578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The instruction will specify the name of the register which holds the data to be operated by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CL, DH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content of 8-bit register DH is moved to another 8-bit register CL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(CL) </a:t>
            </a:r>
            <a:r>
              <a:rPr lang="en-US" sz="1400" b="1" dirty="0" smtClean="0">
                <a:solidFill>
                  <a:schemeClr val="tx1"/>
                </a:solidFill>
                <a:latin typeface="Verdana" pitchFamily="34" charset="0"/>
                <a:ea typeface="Verdana" pitchFamily="34" charset="0"/>
                <a:cs typeface="Verdana" pitchFamily="34" charset="0"/>
                <a:sym typeface="Symbol"/>
              </a:rPr>
              <a:t> (DH)</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886200"/>
            <a:ext cx="2576098" cy="253299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962936" y="127323"/>
            <a:ext cx="3028664" cy="461665"/>
          </a:xfrm>
          <a:prstGeom prst="rect">
            <a:avLst/>
          </a:prstGeom>
          <a:noFill/>
        </p:spPr>
        <p:txBody>
          <a:bodyPr wrap="square" rtlCol="0">
            <a:spAutoFit/>
          </a:bodyPr>
          <a:lstStyle/>
          <a:p>
            <a:pPr algn="r"/>
            <a:r>
              <a:rPr lang="en-US" sz="1200" b="1" dirty="0" smtClean="0">
                <a:solidFill>
                  <a:srgbClr val="FF0000"/>
                </a:solidFill>
              </a:rPr>
              <a:t>Group I : Addressing modes for register and immediate data</a:t>
            </a:r>
            <a:endParaRPr lang="en-US" sz="1200" b="1" dirty="0">
              <a:solidFill>
                <a:srgbClr val="FF0000"/>
              </a:solidFill>
            </a:endParaRPr>
          </a:p>
        </p:txBody>
      </p:sp>
    </p:spTree>
    <p:extLst>
      <p:ext uri="{BB962C8B-B14F-4D97-AF65-F5344CB8AC3E}">
        <p14:creationId xmlns:p14="http://schemas.microsoft.com/office/powerpoint/2010/main" xmlns="" val="2470850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88392" y="3858904"/>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19190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E6815B-E59C-4D87-B1F6-ECBDD22AF1DC}" type="slidenum">
              <a:rPr lang="en-US" smtClean="0"/>
              <a:pPr/>
              <a:t>36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ectangle 26"/>
          <p:cNvSpPr/>
          <p:nvPr/>
        </p:nvSpPr>
        <p:spPr>
          <a:xfrm>
            <a:off x="3733800" y="1080448"/>
            <a:ext cx="52578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immediate addressing mode, an 8-bit or 16-bit data is specified as part of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DL, 08H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8-bit data (08</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smtClean="0">
                <a:solidFill>
                  <a:schemeClr val="tx1"/>
                </a:solidFill>
                <a:latin typeface="Verdana" pitchFamily="34" charset="0"/>
                <a:ea typeface="Verdana" pitchFamily="34" charset="0"/>
                <a:cs typeface="Verdana" pitchFamily="34" charset="0"/>
              </a:rPr>
              <a:t>) given in the instruction is moved to DL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(DL) </a:t>
            </a:r>
            <a:r>
              <a:rPr lang="en-US" sz="1400" b="1" dirty="0" smtClean="0">
                <a:solidFill>
                  <a:schemeClr val="tx1"/>
                </a:solidFill>
                <a:latin typeface="Verdana" pitchFamily="34" charset="0"/>
                <a:ea typeface="Verdana" pitchFamily="34" charset="0"/>
                <a:cs typeface="Verdana" pitchFamily="34" charset="0"/>
                <a:sym typeface="Symbol"/>
              </a:rPr>
              <a:t> 08</a:t>
            </a:r>
            <a:r>
              <a:rPr lang="en-US" sz="1400" b="1" baseline="-25000" dirty="0" smtClean="0">
                <a:solidFill>
                  <a:schemeClr val="tx1"/>
                </a:solidFill>
                <a:latin typeface="Verdana" pitchFamily="34" charset="0"/>
                <a:ea typeface="Verdana" pitchFamily="34" charset="0"/>
                <a:cs typeface="Verdana" pitchFamily="34" charset="0"/>
                <a:sym typeface="Symbol"/>
              </a:rPr>
              <a:t>H</a:t>
            </a:r>
            <a:endParaRPr lang="en-US" sz="1400" b="1" baseline="-25000"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AX, 0A9FH</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16-bit </a:t>
            </a:r>
            <a:r>
              <a:rPr lang="en-US" sz="1400" b="1" dirty="0">
                <a:solidFill>
                  <a:schemeClr val="tx1"/>
                </a:solidFill>
                <a:latin typeface="Verdana" pitchFamily="34" charset="0"/>
                <a:ea typeface="Verdana" pitchFamily="34" charset="0"/>
                <a:cs typeface="Verdana" pitchFamily="34" charset="0"/>
              </a:rPr>
              <a:t>data </a:t>
            </a:r>
            <a:r>
              <a:rPr lang="en-US" sz="1400" b="1" dirty="0" smtClean="0">
                <a:solidFill>
                  <a:schemeClr val="tx1"/>
                </a:solidFill>
                <a:latin typeface="Verdana" pitchFamily="34" charset="0"/>
                <a:ea typeface="Verdana" pitchFamily="34" charset="0"/>
                <a:cs typeface="Verdana" pitchFamily="34" charset="0"/>
              </a:rPr>
              <a:t>(0A9F</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given in the instruction is moved to </a:t>
            </a:r>
            <a:r>
              <a:rPr lang="en-US" sz="1400" b="1" dirty="0" smtClean="0">
                <a:solidFill>
                  <a:schemeClr val="tx1"/>
                </a:solidFill>
                <a:latin typeface="Verdana" pitchFamily="34" charset="0"/>
                <a:ea typeface="Verdana" pitchFamily="34" charset="0"/>
                <a:cs typeface="Verdana" pitchFamily="34" charset="0"/>
              </a:rPr>
              <a:t>AX register</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(AX) </a:t>
            </a:r>
            <a:r>
              <a:rPr lang="en-US" sz="1400" b="1" dirty="0">
                <a:solidFill>
                  <a:schemeClr val="tx1"/>
                </a:solidFill>
                <a:latin typeface="Verdana" pitchFamily="34" charset="0"/>
                <a:ea typeface="Verdana" pitchFamily="34" charset="0"/>
                <a:cs typeface="Verdana" pitchFamily="34" charset="0"/>
                <a:sym typeface="Symbol"/>
              </a:rPr>
              <a:t> </a:t>
            </a:r>
            <a:r>
              <a:rPr lang="en-US" sz="1400" b="1" dirty="0" smtClean="0">
                <a:solidFill>
                  <a:schemeClr val="tx1"/>
                </a:solidFill>
                <a:latin typeface="Verdana" pitchFamily="34" charset="0"/>
                <a:ea typeface="Verdana" pitchFamily="34" charset="0"/>
                <a:cs typeface="Verdana" pitchFamily="34" charset="0"/>
                <a:sym typeface="Symbol"/>
              </a:rPr>
              <a:t>0A9F</a:t>
            </a:r>
            <a:r>
              <a:rPr lang="en-US" sz="1400" b="1" baseline="-25000" dirty="0" smtClean="0">
                <a:solidFill>
                  <a:schemeClr val="tx1"/>
                </a:solidFill>
                <a:latin typeface="Verdana" pitchFamily="34" charset="0"/>
                <a:ea typeface="Verdana" pitchFamily="34" charset="0"/>
                <a:cs typeface="Verdana" pitchFamily="34" charset="0"/>
                <a:sym typeface="Symbol"/>
              </a:rPr>
              <a:t>H</a:t>
            </a:r>
            <a:endParaRPr lang="en-US" sz="1400" b="1" baseline="-25000" dirty="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sp>
        <p:nvSpPr>
          <p:cNvPr id="12" name="TextBox 11"/>
          <p:cNvSpPr txBox="1"/>
          <p:nvPr/>
        </p:nvSpPr>
        <p:spPr>
          <a:xfrm>
            <a:off x="5962936" y="127323"/>
            <a:ext cx="3028664" cy="461665"/>
          </a:xfrm>
          <a:prstGeom prst="rect">
            <a:avLst/>
          </a:prstGeom>
          <a:noFill/>
        </p:spPr>
        <p:txBody>
          <a:bodyPr wrap="square" rtlCol="0">
            <a:spAutoFit/>
          </a:bodyPr>
          <a:lstStyle/>
          <a:p>
            <a:pPr algn="r"/>
            <a:r>
              <a:rPr lang="en-US" sz="1200" b="1" dirty="0" smtClean="0">
                <a:solidFill>
                  <a:srgbClr val="FF0000"/>
                </a:solidFill>
              </a:rPr>
              <a:t>Group I : Addressing modes for register and immediate data</a:t>
            </a:r>
            <a:endParaRPr lang="en-US" sz="1200" b="1" dirty="0">
              <a:solidFill>
                <a:srgbClr val="FF0000"/>
              </a:solidFill>
            </a:endParaRPr>
          </a:p>
        </p:txBody>
      </p:sp>
    </p:spTree>
    <p:extLst>
      <p:ext uri="{BB962C8B-B14F-4D97-AF65-F5344CB8AC3E}">
        <p14:creationId xmlns:p14="http://schemas.microsoft.com/office/powerpoint/2010/main" xmlns="" val="1570410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37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2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6"/>
          <p:cNvGrpSpPr>
            <a:grpSpLocks/>
          </p:cNvGrpSpPr>
          <p:nvPr/>
        </p:nvGrpSpPr>
        <p:grpSpPr bwMode="auto">
          <a:xfrm>
            <a:off x="2098675" y="4759325"/>
            <a:ext cx="3868738" cy="439738"/>
            <a:chOff x="1500" y="3788"/>
            <a:chExt cx="2437" cy="277"/>
          </a:xfrm>
        </p:grpSpPr>
        <p:sp>
          <p:nvSpPr>
            <p:cNvPr id="12" name="AutoShape 7"/>
            <p:cNvSpPr>
              <a:spLocks noChangeArrowheads="1"/>
            </p:cNvSpPr>
            <p:nvPr/>
          </p:nvSpPr>
          <p:spPr bwMode="auto">
            <a:xfrm>
              <a:off x="1500" y="3788"/>
              <a:ext cx="2437" cy="27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8"/>
            <p:cNvSpPr>
              <a:spLocks noChangeArrowheads="1"/>
            </p:cNvSpPr>
            <p:nvPr/>
          </p:nvSpPr>
          <p:spPr bwMode="auto">
            <a:xfrm>
              <a:off x="1610" y="3877"/>
              <a:ext cx="1318"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Physical Address (20 Bits)</a:t>
              </a:r>
            </a:p>
          </p:txBody>
        </p:sp>
      </p:grpSp>
      <p:grpSp>
        <p:nvGrpSpPr>
          <p:cNvPr id="14" name="Group 9"/>
          <p:cNvGrpSpPr>
            <a:grpSpLocks/>
          </p:cNvGrpSpPr>
          <p:nvPr/>
        </p:nvGrpSpPr>
        <p:grpSpPr bwMode="auto">
          <a:xfrm>
            <a:off x="3368675" y="3359150"/>
            <a:ext cx="1155700" cy="1454150"/>
            <a:chOff x="2300" y="2906"/>
            <a:chExt cx="728" cy="916"/>
          </a:xfrm>
        </p:grpSpPr>
        <p:sp>
          <p:nvSpPr>
            <p:cNvPr id="15" name="AutoShape 10"/>
            <p:cNvSpPr>
              <a:spLocks noChangeArrowheads="1"/>
            </p:cNvSpPr>
            <p:nvPr/>
          </p:nvSpPr>
          <p:spPr bwMode="auto">
            <a:xfrm>
              <a:off x="2307" y="2906"/>
              <a:ext cx="721" cy="496"/>
            </a:xfrm>
            <a:prstGeom prst="cube">
              <a:avLst>
                <a:gd name="adj" fmla="val 2499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6" name="Rectangle 11"/>
            <p:cNvSpPr>
              <a:spLocks noChangeArrowheads="1"/>
            </p:cNvSpPr>
            <p:nvPr/>
          </p:nvSpPr>
          <p:spPr bwMode="auto">
            <a:xfrm>
              <a:off x="2300" y="3049"/>
              <a:ext cx="627"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solidFill>
                    <a:schemeClr val="bg1"/>
                  </a:solidFill>
                </a:rPr>
                <a:t>Adder</a:t>
              </a:r>
            </a:p>
          </p:txBody>
        </p:sp>
        <p:sp>
          <p:nvSpPr>
            <p:cNvPr id="17" name="Line 12"/>
            <p:cNvSpPr>
              <a:spLocks noChangeShapeType="1"/>
            </p:cNvSpPr>
            <p:nvPr/>
          </p:nvSpPr>
          <p:spPr bwMode="auto">
            <a:xfrm>
              <a:off x="2609" y="3407"/>
              <a:ext cx="0" cy="415"/>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18" name="Group 13"/>
          <p:cNvGrpSpPr>
            <a:grpSpLocks/>
          </p:cNvGrpSpPr>
          <p:nvPr/>
        </p:nvGrpSpPr>
        <p:grpSpPr bwMode="auto">
          <a:xfrm>
            <a:off x="152400" y="2352675"/>
            <a:ext cx="3835400" cy="1158875"/>
            <a:chOff x="1418" y="2370"/>
            <a:chExt cx="2416" cy="730"/>
          </a:xfrm>
        </p:grpSpPr>
        <p:sp>
          <p:nvSpPr>
            <p:cNvPr id="19" name="Line 14"/>
            <p:cNvSpPr>
              <a:spLocks noChangeShapeType="1"/>
            </p:cNvSpPr>
            <p:nvPr/>
          </p:nvSpPr>
          <p:spPr bwMode="auto">
            <a:xfrm>
              <a:off x="3681" y="2783"/>
              <a:ext cx="0" cy="317"/>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 name="AutoShape 15"/>
            <p:cNvSpPr>
              <a:spLocks noChangeArrowheads="1"/>
            </p:cNvSpPr>
            <p:nvPr/>
          </p:nvSpPr>
          <p:spPr bwMode="auto">
            <a:xfrm>
              <a:off x="1418" y="2370"/>
              <a:ext cx="2416" cy="24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 name="Rectangle 16"/>
            <p:cNvSpPr>
              <a:spLocks noChangeArrowheads="1"/>
            </p:cNvSpPr>
            <p:nvPr/>
          </p:nvSpPr>
          <p:spPr bwMode="auto">
            <a:xfrm>
              <a:off x="1661" y="2447"/>
              <a:ext cx="1324"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Segment Register (16 bits)</a:t>
              </a:r>
            </a:p>
          </p:txBody>
        </p:sp>
        <p:sp>
          <p:nvSpPr>
            <p:cNvPr id="22" name="Line 17"/>
            <p:cNvSpPr>
              <a:spLocks noChangeShapeType="1"/>
            </p:cNvSpPr>
            <p:nvPr/>
          </p:nvSpPr>
          <p:spPr bwMode="auto">
            <a:xfrm flipH="1">
              <a:off x="2365" y="2781"/>
              <a:ext cx="1318" cy="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3" name="Line 18"/>
            <p:cNvSpPr>
              <a:spLocks noChangeShapeType="1"/>
            </p:cNvSpPr>
            <p:nvPr/>
          </p:nvSpPr>
          <p:spPr bwMode="auto">
            <a:xfrm>
              <a:off x="2365" y="2622"/>
              <a:ext cx="0" cy="16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4" name="AutoShape 19"/>
            <p:cNvSpPr>
              <a:spLocks noChangeArrowheads="1"/>
            </p:cNvSpPr>
            <p:nvPr/>
          </p:nvSpPr>
          <p:spPr bwMode="auto">
            <a:xfrm>
              <a:off x="3189" y="2376"/>
              <a:ext cx="642" cy="247"/>
            </a:xfrm>
            <a:prstGeom prst="cube">
              <a:avLst>
                <a:gd name="adj" fmla="val 24995"/>
              </a:avLst>
            </a:prstGeom>
            <a:solidFill>
              <a:srgbClr val="FFCC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 name="Rectangle 20"/>
            <p:cNvSpPr>
              <a:spLocks noChangeArrowheads="1"/>
            </p:cNvSpPr>
            <p:nvPr/>
          </p:nvSpPr>
          <p:spPr bwMode="auto">
            <a:xfrm>
              <a:off x="3249" y="2416"/>
              <a:ext cx="50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600" b="1">
                  <a:solidFill>
                    <a:schemeClr val="bg1"/>
                  </a:solidFill>
                </a:rPr>
                <a:t>0 0 0 0</a:t>
              </a:r>
            </a:p>
          </p:txBody>
        </p:sp>
      </p:grpSp>
      <p:grpSp>
        <p:nvGrpSpPr>
          <p:cNvPr id="27" name="Group 21"/>
          <p:cNvGrpSpPr>
            <a:grpSpLocks/>
          </p:cNvGrpSpPr>
          <p:nvPr/>
        </p:nvGrpSpPr>
        <p:grpSpPr bwMode="auto">
          <a:xfrm>
            <a:off x="3065463" y="1425575"/>
            <a:ext cx="3030537" cy="1987550"/>
            <a:chOff x="3253" y="1786"/>
            <a:chExt cx="1909" cy="1252"/>
          </a:xfrm>
        </p:grpSpPr>
        <p:grpSp>
          <p:nvGrpSpPr>
            <p:cNvPr id="28" name="Group 22"/>
            <p:cNvGrpSpPr>
              <a:grpSpLocks/>
            </p:cNvGrpSpPr>
            <p:nvPr/>
          </p:nvGrpSpPr>
          <p:grpSpPr bwMode="auto">
            <a:xfrm>
              <a:off x="3253" y="1786"/>
              <a:ext cx="1909" cy="269"/>
              <a:chOff x="2109" y="1688"/>
              <a:chExt cx="1909" cy="269"/>
            </a:xfrm>
          </p:grpSpPr>
          <p:sp>
            <p:nvSpPr>
              <p:cNvPr id="30" name="AutoShape 23"/>
              <p:cNvSpPr>
                <a:spLocks noChangeArrowheads="1"/>
              </p:cNvSpPr>
              <p:nvPr/>
            </p:nvSpPr>
            <p:spPr bwMode="auto">
              <a:xfrm>
                <a:off x="2109" y="1688"/>
                <a:ext cx="1909" cy="262"/>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solidFill>
                    <a:srgbClr val="FF0000"/>
                  </a:solidFill>
                  <a:effectLst>
                    <a:outerShdw blurRad="38100" dist="38100" dir="2700000" algn="tl">
                      <a:srgbClr val="000000">
                        <a:alpha val="43137"/>
                      </a:srgbClr>
                    </a:outerShdw>
                  </a:effectLst>
                </a:endParaRPr>
              </a:p>
            </p:txBody>
          </p:sp>
          <p:sp>
            <p:nvSpPr>
              <p:cNvPr id="31" name="Rectangle 24"/>
              <p:cNvSpPr>
                <a:spLocks noChangeArrowheads="1"/>
              </p:cNvSpPr>
              <p:nvPr/>
            </p:nvSpPr>
            <p:spPr bwMode="auto">
              <a:xfrm>
                <a:off x="2426" y="1786"/>
                <a:ext cx="106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200" b="1" dirty="0">
                    <a:solidFill>
                      <a:schemeClr val="bg1"/>
                    </a:solidFill>
                  </a:rPr>
                  <a:t>Offset Value (16 bits)</a:t>
                </a:r>
              </a:p>
            </p:txBody>
          </p:sp>
        </p:grpSp>
        <p:sp>
          <p:nvSpPr>
            <p:cNvPr id="29" name="Line 25"/>
            <p:cNvSpPr>
              <a:spLocks noChangeShapeType="1"/>
            </p:cNvSpPr>
            <p:nvPr/>
          </p:nvSpPr>
          <p:spPr bwMode="auto">
            <a:xfrm>
              <a:off x="3987" y="2074"/>
              <a:ext cx="0" cy="964"/>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22952948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38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Rectangle 4"/>
          <p:cNvSpPr/>
          <p:nvPr/>
        </p:nvSpPr>
        <p:spPr>
          <a:xfrm>
            <a:off x="304801" y="990600"/>
            <a:ext cx="5638799" cy="4478149"/>
          </a:xfrm>
          <a:prstGeom prst="rect">
            <a:avLst/>
          </a:prstGeom>
        </p:spPr>
        <p:txBody>
          <a:bodyPr wrap="square">
            <a:spAutoFit/>
          </a:bodyPr>
          <a:lstStyle/>
          <a:p>
            <a:pPr marL="285750" indent="-285750">
              <a:buBlip>
                <a:blip r:embed="rId3"/>
              </a:buBlip>
            </a:pPr>
            <a:r>
              <a:rPr lang="en-US" sz="1500" b="1" dirty="0" smtClean="0"/>
              <a:t>20 Address lines  </a:t>
            </a:r>
            <a:r>
              <a:rPr lang="en-US" sz="1500" b="1" dirty="0" smtClean="0">
                <a:sym typeface="Symbol"/>
              </a:rPr>
              <a:t>  8086 can address up to          2</a:t>
            </a:r>
            <a:r>
              <a:rPr lang="en-US" sz="1500" b="1" baseline="30000" dirty="0" smtClean="0">
                <a:sym typeface="Symbol"/>
              </a:rPr>
              <a:t>20</a:t>
            </a:r>
            <a:r>
              <a:rPr lang="en-US" sz="1500" b="1" dirty="0" smtClean="0">
                <a:sym typeface="Symbol"/>
              </a:rPr>
              <a:t> = 1M bytes of memory</a:t>
            </a:r>
            <a:r>
              <a:rPr lang="en-US" sz="1500" b="1" dirty="0"/>
              <a:t/>
            </a:r>
            <a:br>
              <a:rPr lang="en-US" sz="1500" b="1" dirty="0"/>
            </a:br>
            <a:endParaRPr lang="en-US" sz="1500" b="1" dirty="0" smtClean="0"/>
          </a:p>
          <a:p>
            <a:pPr marL="285750" indent="-285750">
              <a:buBlip>
                <a:blip r:embed="rId3"/>
              </a:buBlip>
            </a:pPr>
            <a:r>
              <a:rPr lang="en-US" sz="1500" b="1" dirty="0" smtClean="0"/>
              <a:t>However, the largest register is only 16 bits</a:t>
            </a:r>
          </a:p>
          <a:p>
            <a:pPr marL="285750" indent="-285750">
              <a:buBlip>
                <a:blip r:embed="rId3"/>
              </a:buBlip>
            </a:pPr>
            <a:endParaRPr lang="en-US" sz="1500" b="1" dirty="0"/>
          </a:p>
          <a:p>
            <a:pPr marL="285750" indent="-285750">
              <a:buBlip>
                <a:blip r:embed="rId3"/>
              </a:buBlip>
            </a:pPr>
            <a:r>
              <a:rPr lang="en-US" sz="1500" b="1" dirty="0" smtClean="0"/>
              <a:t>Physical Address will have to be calculated    </a:t>
            </a:r>
            <a:r>
              <a:rPr lang="en-US" sz="1500" b="1" dirty="0" smtClean="0">
                <a:solidFill>
                  <a:srgbClr val="CC0066"/>
                </a:solidFill>
              </a:rPr>
              <a:t>Physical </a:t>
            </a:r>
            <a:r>
              <a:rPr lang="en-US" sz="1500" b="1" dirty="0">
                <a:solidFill>
                  <a:srgbClr val="CC0066"/>
                </a:solidFill>
              </a:rPr>
              <a:t>Address : </a:t>
            </a:r>
            <a:r>
              <a:rPr lang="en-US" sz="1500" b="1" dirty="0" smtClean="0">
                <a:solidFill>
                  <a:srgbClr val="CC0066"/>
                </a:solidFill>
              </a:rPr>
              <a:t>Actual </a:t>
            </a:r>
            <a:r>
              <a:rPr lang="en-US" sz="1500" b="1" dirty="0">
                <a:solidFill>
                  <a:srgbClr val="CC0066"/>
                </a:solidFill>
              </a:rPr>
              <a:t>address of a byte in </a:t>
            </a:r>
            <a:r>
              <a:rPr lang="en-US" sz="1500" b="1" dirty="0" smtClean="0">
                <a:solidFill>
                  <a:srgbClr val="CC0066"/>
                </a:solidFill>
              </a:rPr>
              <a:t>memory</a:t>
            </a:r>
            <a:r>
              <a:rPr lang="en-US" sz="1500" b="1" dirty="0">
                <a:solidFill>
                  <a:srgbClr val="CC0066"/>
                </a:solidFill>
              </a:rPr>
              <a:t>. i.e. the </a:t>
            </a:r>
            <a:r>
              <a:rPr lang="en-US" sz="1500" b="1" dirty="0" smtClean="0">
                <a:solidFill>
                  <a:srgbClr val="CC0066"/>
                </a:solidFill>
              </a:rPr>
              <a:t>value </a:t>
            </a:r>
            <a:r>
              <a:rPr lang="en-US" sz="1500" b="1" dirty="0">
                <a:solidFill>
                  <a:srgbClr val="CC0066"/>
                </a:solidFill>
              </a:rPr>
              <a:t>which goes out onto the address bus</a:t>
            </a:r>
            <a:r>
              <a:rPr lang="en-US" sz="1500" b="1" dirty="0" smtClean="0">
                <a:solidFill>
                  <a:srgbClr val="CC0066"/>
                </a:solidFill>
              </a:rPr>
              <a:t>.</a:t>
            </a:r>
          </a:p>
          <a:p>
            <a:pPr marL="285750" indent="-285750">
              <a:buBlip>
                <a:blip r:embed="rId3"/>
              </a:buBlip>
            </a:pPr>
            <a:endParaRPr lang="en-US" sz="1500" b="1" dirty="0">
              <a:solidFill>
                <a:srgbClr val="CC0066"/>
              </a:solidFill>
            </a:endParaRPr>
          </a:p>
          <a:p>
            <a:pPr marL="285750" indent="-285750">
              <a:buBlip>
                <a:blip r:embed="rId3"/>
              </a:buBlip>
            </a:pPr>
            <a:r>
              <a:rPr lang="en-US" sz="1500" b="1" dirty="0" smtClean="0"/>
              <a:t>Memory Address represented in the form –          </a:t>
            </a:r>
            <a:r>
              <a:rPr lang="en-US" sz="1500" b="1" dirty="0" err="1" smtClean="0">
                <a:solidFill>
                  <a:srgbClr val="CC0066"/>
                </a:solidFill>
              </a:rPr>
              <a:t>Seg</a:t>
            </a:r>
            <a:r>
              <a:rPr lang="en-US" sz="1500" b="1" dirty="0" smtClean="0">
                <a:solidFill>
                  <a:srgbClr val="CC0066"/>
                </a:solidFill>
              </a:rPr>
              <a:t> : Offset   </a:t>
            </a:r>
            <a:r>
              <a:rPr lang="en-US" sz="1500" b="1" dirty="0" smtClean="0"/>
              <a:t>(</a:t>
            </a:r>
            <a:r>
              <a:rPr lang="en-US" sz="1500" b="1" dirty="0" err="1" smtClean="0"/>
              <a:t>Eg</a:t>
            </a:r>
            <a:r>
              <a:rPr lang="en-US" sz="1500" b="1" dirty="0" smtClean="0"/>
              <a:t> - 89AB:F012)</a:t>
            </a:r>
          </a:p>
          <a:p>
            <a:pPr marL="285750" indent="-285750">
              <a:buBlip>
                <a:blip r:embed="rId3"/>
              </a:buBlip>
            </a:pPr>
            <a:endParaRPr lang="en-US" sz="1500" b="1" dirty="0"/>
          </a:p>
          <a:p>
            <a:pPr marL="285750" indent="-285750">
              <a:buBlip>
                <a:blip r:embed="rId3"/>
              </a:buBlip>
            </a:pPr>
            <a:r>
              <a:rPr lang="en-US" sz="1500" b="1" dirty="0" smtClean="0"/>
              <a:t>Each </a:t>
            </a:r>
            <a:r>
              <a:rPr lang="en-US" sz="1500" b="1" dirty="0"/>
              <a:t>time the processor wants to  access memory, it </a:t>
            </a:r>
            <a:r>
              <a:rPr lang="en-US" sz="1500" b="1" dirty="0" smtClean="0"/>
              <a:t>takes </a:t>
            </a:r>
            <a:r>
              <a:rPr lang="en-US" sz="1500" b="1" dirty="0"/>
              <a:t>the contents of a segment register, </a:t>
            </a:r>
            <a:r>
              <a:rPr lang="en-US" sz="1500" b="1" dirty="0" smtClean="0"/>
              <a:t>shifts </a:t>
            </a:r>
            <a:r>
              <a:rPr lang="en-US" sz="1500" b="1" dirty="0"/>
              <a:t>it </a:t>
            </a:r>
            <a:r>
              <a:rPr lang="en-US" sz="1500" b="1" dirty="0" smtClean="0"/>
              <a:t>one hexadecimal place to the left (same as multiplying by </a:t>
            </a:r>
            <a:r>
              <a:rPr lang="en-US" sz="1500" b="1" dirty="0"/>
              <a:t>16</a:t>
            </a:r>
            <a:r>
              <a:rPr lang="en-US" sz="1500" b="1" baseline="-25000" dirty="0"/>
              <a:t>10</a:t>
            </a:r>
            <a:r>
              <a:rPr lang="en-US" sz="1500" b="1" dirty="0" smtClean="0"/>
              <a:t>), </a:t>
            </a:r>
            <a:r>
              <a:rPr lang="en-US" sz="1500" b="1" dirty="0"/>
              <a:t>then add the required offset to form </a:t>
            </a:r>
            <a:r>
              <a:rPr lang="en-US" sz="1500" b="1" dirty="0" smtClean="0"/>
              <a:t>the 20- bit address</a:t>
            </a:r>
            <a:endParaRPr lang="en-US" sz="1500" b="1" dirty="0"/>
          </a:p>
          <a:p>
            <a:endParaRPr lang="en-US" sz="1500" b="1" dirty="0"/>
          </a:p>
        </p:txBody>
      </p:sp>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33400" y="5468749"/>
            <a:ext cx="8153400" cy="954107"/>
          </a:xfrm>
          <a:prstGeom prst="rect">
            <a:avLst/>
          </a:prstGeom>
        </p:spPr>
        <p:txBody>
          <a:bodyPr wrap="square">
            <a:spAutoFit/>
          </a:bodyPr>
          <a:lstStyle/>
          <a:p>
            <a:r>
              <a:rPr lang="en-US" sz="1400" b="1" dirty="0" smtClean="0">
                <a:solidFill>
                  <a:srgbClr val="CC0066"/>
                </a:solidFill>
              </a:rPr>
              <a:t>89AB : F012  </a:t>
            </a:r>
            <a:r>
              <a:rPr lang="en-US" sz="1400" b="1" dirty="0" smtClean="0">
                <a:solidFill>
                  <a:srgbClr val="CC0066"/>
                </a:solidFill>
                <a:sym typeface="Symbol"/>
              </a:rPr>
              <a:t>  89AB    89AB0  (Paragraph to byte  89AB x 10 = 89AB0)</a:t>
            </a:r>
          </a:p>
          <a:p>
            <a:r>
              <a:rPr lang="en-US" sz="1400" b="1" dirty="0">
                <a:solidFill>
                  <a:srgbClr val="CC0066"/>
                </a:solidFill>
                <a:sym typeface="Symbol"/>
              </a:rPr>
              <a:t> </a:t>
            </a:r>
            <a:r>
              <a:rPr lang="en-US" sz="1400" b="1" dirty="0" smtClean="0">
                <a:solidFill>
                  <a:srgbClr val="CC0066"/>
                </a:solidFill>
                <a:sym typeface="Symbol"/>
              </a:rPr>
              <a:t>                          F012     0F012   (Offset is already in byte unit)</a:t>
            </a:r>
          </a:p>
          <a:p>
            <a:r>
              <a:rPr lang="en-US" sz="1400" b="1" dirty="0">
                <a:solidFill>
                  <a:srgbClr val="CC0066"/>
                </a:solidFill>
                <a:sym typeface="Symbol"/>
              </a:rPr>
              <a:t> </a:t>
            </a:r>
            <a:r>
              <a:rPr lang="en-US" sz="1400" b="1" dirty="0" smtClean="0">
                <a:solidFill>
                  <a:srgbClr val="CC0066"/>
                </a:solidFill>
                <a:sym typeface="Symbol"/>
              </a:rPr>
              <a:t>                                      + -------</a:t>
            </a:r>
          </a:p>
          <a:p>
            <a:r>
              <a:rPr lang="en-US" sz="1400" b="1" dirty="0">
                <a:solidFill>
                  <a:srgbClr val="CC0066"/>
                </a:solidFill>
                <a:sym typeface="Symbol"/>
              </a:rPr>
              <a:t> </a:t>
            </a:r>
            <a:r>
              <a:rPr lang="en-US" sz="1400" b="1" dirty="0" smtClean="0">
                <a:solidFill>
                  <a:srgbClr val="CC0066"/>
                </a:solidFill>
                <a:sym typeface="Symbol"/>
              </a:rPr>
              <a:t>                                          98AC2   (The absolute address)</a:t>
            </a:r>
            <a:endParaRPr lang="en-US" sz="1400" b="1" dirty="0">
              <a:solidFill>
                <a:srgbClr val="CC0066"/>
              </a:solidFill>
            </a:endParaRPr>
          </a:p>
        </p:txBody>
      </p:sp>
      <p:sp>
        <p:nvSpPr>
          <p:cNvPr id="11" name="Line Callout 1 10"/>
          <p:cNvSpPr/>
          <p:nvPr/>
        </p:nvSpPr>
        <p:spPr>
          <a:xfrm>
            <a:off x="6854371" y="4575556"/>
            <a:ext cx="1808327" cy="427346"/>
          </a:xfrm>
          <a:prstGeom prst="borderCallout1">
            <a:avLst>
              <a:gd name="adj1" fmla="val 49795"/>
              <a:gd name="adj2" fmla="val -725"/>
              <a:gd name="adj3" fmla="val 223499"/>
              <a:gd name="adj4" fmla="val -119947"/>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16 bytes of contiguous memory</a:t>
            </a:r>
          </a:p>
        </p:txBody>
      </p:sp>
    </p:spTree>
    <p:extLst>
      <p:ext uri="{BB962C8B-B14F-4D97-AF65-F5344CB8AC3E}">
        <p14:creationId xmlns:p14="http://schemas.microsoft.com/office/powerpoint/2010/main" xmlns="" val="10023368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39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Rectangle 4"/>
          <p:cNvSpPr/>
          <p:nvPr/>
        </p:nvSpPr>
        <p:spPr>
          <a:xfrm>
            <a:off x="304801" y="990600"/>
            <a:ext cx="6096000" cy="1938992"/>
          </a:xfrm>
          <a:prstGeom prst="rect">
            <a:avLst/>
          </a:prstGeom>
        </p:spPr>
        <p:txBody>
          <a:bodyPr wrap="square">
            <a:spAutoFit/>
          </a:bodyPr>
          <a:lstStyle/>
          <a:p>
            <a:pPr marL="285750" indent="-285750">
              <a:buBlip>
                <a:blip r:embed="rId3"/>
              </a:buBlip>
            </a:pPr>
            <a:r>
              <a:rPr lang="en-US" sz="1500" b="1" dirty="0" smtClean="0"/>
              <a:t>To </a:t>
            </a:r>
            <a:r>
              <a:rPr lang="en-US" sz="1500" b="1" dirty="0"/>
              <a:t>access memory we </a:t>
            </a:r>
            <a:r>
              <a:rPr lang="en-US" sz="1500" b="1" dirty="0" smtClean="0"/>
              <a:t>use </a:t>
            </a:r>
            <a:r>
              <a:rPr lang="en-US" sz="1500" b="1" dirty="0"/>
              <a:t>these four registers: </a:t>
            </a:r>
            <a:r>
              <a:rPr lang="en-US" sz="1500" b="1" dirty="0" smtClean="0"/>
              <a:t>  </a:t>
            </a:r>
            <a:r>
              <a:rPr lang="en-US" sz="1500" b="1" dirty="0" smtClean="0">
                <a:solidFill>
                  <a:srgbClr val="CC0066"/>
                </a:solidFill>
              </a:rPr>
              <a:t>BX</a:t>
            </a:r>
            <a:r>
              <a:rPr lang="en-US" sz="1500" b="1" dirty="0">
                <a:solidFill>
                  <a:srgbClr val="CC0066"/>
                </a:solidFill>
              </a:rPr>
              <a:t>, SI, DI, </a:t>
            </a:r>
            <a:r>
              <a:rPr lang="en-US" sz="1500" b="1" dirty="0" smtClean="0">
                <a:solidFill>
                  <a:srgbClr val="CC0066"/>
                </a:solidFill>
              </a:rPr>
              <a:t>BP</a:t>
            </a:r>
            <a:r>
              <a:rPr lang="en-US" sz="1500" b="1" dirty="0"/>
              <a:t/>
            </a:r>
            <a:br>
              <a:rPr lang="en-US" sz="1500" b="1" dirty="0"/>
            </a:br>
            <a:endParaRPr lang="en-US" sz="1500" b="1" dirty="0" smtClean="0"/>
          </a:p>
          <a:p>
            <a:pPr marL="285750" indent="-285750">
              <a:buBlip>
                <a:blip r:embed="rId3"/>
              </a:buBlip>
            </a:pPr>
            <a:r>
              <a:rPr lang="en-US" sz="1500" b="1" dirty="0" smtClean="0"/>
              <a:t>Combining </a:t>
            </a:r>
            <a:r>
              <a:rPr lang="en-US" sz="1500" b="1" dirty="0"/>
              <a:t>these registers inside [ ] symbols, </a:t>
            </a:r>
            <a:r>
              <a:rPr lang="en-US" sz="1500" b="1" dirty="0" smtClean="0"/>
              <a:t>we </a:t>
            </a:r>
            <a:r>
              <a:rPr lang="en-US" sz="1500" b="1" dirty="0"/>
              <a:t>can get different memory </a:t>
            </a:r>
            <a:r>
              <a:rPr lang="en-US" sz="1500" b="1" dirty="0" smtClean="0"/>
              <a:t>locations (</a:t>
            </a:r>
            <a:r>
              <a:rPr lang="en-US" sz="1500" b="1" dirty="0" smtClean="0">
                <a:solidFill>
                  <a:srgbClr val="CC0066"/>
                </a:solidFill>
              </a:rPr>
              <a:t>Effective Address, EA</a:t>
            </a:r>
            <a:r>
              <a:rPr lang="en-US" sz="1500" b="1" dirty="0" smtClean="0"/>
              <a:t>) </a:t>
            </a:r>
          </a:p>
          <a:p>
            <a:pPr marL="285750" indent="-285750">
              <a:buBlip>
                <a:blip r:embed="rId3"/>
              </a:buBlip>
            </a:pPr>
            <a:endParaRPr lang="en-US" sz="1500" b="1" dirty="0"/>
          </a:p>
          <a:p>
            <a:pPr marL="285750" indent="-285750">
              <a:buBlip>
                <a:blip r:embed="rId3"/>
              </a:buBlip>
            </a:pPr>
            <a:r>
              <a:rPr lang="en-US" sz="1500" b="1" dirty="0" smtClean="0"/>
              <a:t>Supported combinations:</a:t>
            </a:r>
            <a:endParaRPr lang="en-US" sz="1500" b="1" dirty="0"/>
          </a:p>
        </p:txBody>
      </p:sp>
      <p:graphicFrame>
        <p:nvGraphicFramePr>
          <p:cNvPr id="9" name="Table 8"/>
          <p:cNvGraphicFramePr>
            <a:graphicFrameLocks noGrp="1"/>
          </p:cNvGraphicFramePr>
          <p:nvPr>
            <p:extLst>
              <p:ext uri="{D42A27DB-BD31-4B8C-83A1-F6EECF244321}">
                <p14:modId xmlns:p14="http://schemas.microsoft.com/office/powerpoint/2010/main" xmlns="" val="3230457190"/>
              </p:ext>
            </p:extLst>
          </p:nvPr>
        </p:nvGraphicFramePr>
        <p:xfrm>
          <a:off x="699448" y="3048000"/>
          <a:ext cx="5715000" cy="2766060"/>
        </p:xfrm>
        <a:graphic>
          <a:graphicData uri="http://schemas.openxmlformats.org/drawingml/2006/table">
            <a:tbl>
              <a:tblPr/>
              <a:tblGrid>
                <a:gridCol w="1390135"/>
                <a:gridCol w="2717520"/>
                <a:gridCol w="1607345"/>
              </a:tblGrid>
              <a:tr h="1295400">
                <a:tc>
                  <a:txBody>
                    <a:bodyPr/>
                    <a:lstStyle/>
                    <a:p>
                      <a:r>
                        <a:rPr lang="it-IT" sz="1400" dirty="0"/>
                        <a:t>[BX + SI]</a:t>
                      </a:r>
                      <a:br>
                        <a:rPr lang="it-IT" sz="1400" dirty="0"/>
                      </a:br>
                      <a:r>
                        <a:rPr lang="it-IT" sz="1400" dirty="0"/>
                        <a:t>[BX + DI]</a:t>
                      </a:r>
                      <a:br>
                        <a:rPr lang="it-IT" sz="1400" dirty="0"/>
                      </a:br>
                      <a:r>
                        <a:rPr lang="it-IT" sz="1400" dirty="0"/>
                        <a:t>[BP + SI]</a:t>
                      </a:r>
                      <a:br>
                        <a:rPr lang="it-IT" sz="1400" dirty="0"/>
                      </a:br>
                      <a:r>
                        <a:rPr lang="it-IT" sz="1400" dirty="0"/>
                        <a:t>[BP + DI]</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a:t>
                      </a:r>
                      <a:br>
                        <a:rPr lang="it-IT" sz="1400" dirty="0"/>
                      </a:br>
                      <a:r>
                        <a:rPr lang="it-IT" sz="1400" dirty="0"/>
                        <a:t>[DI]</a:t>
                      </a:r>
                      <a:br>
                        <a:rPr lang="it-IT" sz="1400" dirty="0"/>
                      </a:br>
                      <a:r>
                        <a:rPr lang="it-IT" sz="1400" dirty="0"/>
                        <a:t>d16 (variable offset only)</a:t>
                      </a:r>
                      <a:br>
                        <a:rPr lang="it-IT" sz="1400" dirty="0"/>
                      </a:br>
                      <a:r>
                        <a:rPr lang="it-IT" sz="1400" dirty="0"/>
                        <a:t>[BX</a:t>
                      </a:r>
                      <a:r>
                        <a:rPr lang="it-IT" sz="1400" dirty="0" smtClean="0"/>
                        <a:t>]</a:t>
                      </a: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[BX + SI + d8]</a:t>
                      </a:r>
                      <a:br>
                        <a:rPr lang="it-IT" sz="1400" dirty="0"/>
                      </a:br>
                      <a:r>
                        <a:rPr lang="it-IT" sz="1400" dirty="0"/>
                        <a:t>[BX + DI + d8]</a:t>
                      </a:r>
                      <a:br>
                        <a:rPr lang="it-IT" sz="1400" dirty="0"/>
                      </a:br>
                      <a:r>
                        <a:rPr lang="it-IT" sz="1400" dirty="0"/>
                        <a:t>[BP + SI + d8]</a:t>
                      </a:r>
                      <a:br>
                        <a:rPr lang="it-IT" sz="1400" dirty="0"/>
                      </a:br>
                      <a:r>
                        <a:rPr lang="it-IT" sz="1400" dirty="0"/>
                        <a:t>[BP + DI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endParaRPr lang="it-IT" sz="1400" dirty="0" smtClean="0"/>
                    </a:p>
                    <a:p>
                      <a:r>
                        <a:rPr lang="it-IT" sz="1400" dirty="0" smtClean="0"/>
                        <a:t>[</a:t>
                      </a:r>
                      <a:r>
                        <a:rPr lang="it-IT" sz="1400" dirty="0"/>
                        <a:t>SI + d8]</a:t>
                      </a:r>
                      <a:br>
                        <a:rPr lang="it-IT" sz="1400" dirty="0"/>
                      </a:br>
                      <a:r>
                        <a:rPr lang="it-IT" sz="1400" dirty="0"/>
                        <a:t>[DI + d8]</a:t>
                      </a:r>
                      <a:br>
                        <a:rPr lang="it-IT" sz="1400" dirty="0"/>
                      </a:br>
                      <a:r>
                        <a:rPr lang="it-IT" sz="1400" dirty="0"/>
                        <a:t>[BP + d8]</a:t>
                      </a:r>
                      <a:br>
                        <a:rPr lang="it-IT" sz="1400" dirty="0"/>
                      </a:br>
                      <a:r>
                        <a:rPr lang="it-IT" sz="1400" dirty="0"/>
                        <a:t>[BX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it-IT" sz="1400" dirty="0" smtClean="0"/>
                    </a:p>
                    <a:p>
                      <a:r>
                        <a:rPr lang="it-IT" sz="1400" dirty="0" smtClean="0"/>
                        <a:t>[</a:t>
                      </a:r>
                      <a:r>
                        <a:rPr lang="it-IT" sz="1400" dirty="0"/>
                        <a:t>BX + SI + d16]</a:t>
                      </a:r>
                      <a:br>
                        <a:rPr lang="it-IT" sz="1400" dirty="0"/>
                      </a:br>
                      <a:r>
                        <a:rPr lang="it-IT" sz="1400" dirty="0"/>
                        <a:t>[BX + DI + d16] </a:t>
                      </a:r>
                      <a:br>
                        <a:rPr lang="it-IT" sz="1400" dirty="0"/>
                      </a:br>
                      <a:r>
                        <a:rPr lang="it-IT" sz="1400" dirty="0"/>
                        <a:t>[BP + SI + d16]</a:t>
                      </a:r>
                      <a:br>
                        <a:rPr lang="it-IT" sz="1400" dirty="0"/>
                      </a:br>
                      <a:r>
                        <a:rPr lang="it-IT" sz="1400" dirty="0"/>
                        <a:t>[BP + DI + d16]</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 + d16]</a:t>
                      </a:r>
                      <a:br>
                        <a:rPr lang="it-IT" sz="1400" dirty="0"/>
                      </a:br>
                      <a:r>
                        <a:rPr lang="it-IT" sz="1400" dirty="0"/>
                        <a:t>[DI + d16]</a:t>
                      </a:r>
                      <a:br>
                        <a:rPr lang="it-IT" sz="1400" dirty="0"/>
                      </a:br>
                      <a:r>
                        <a:rPr lang="it-IT" sz="1400" dirty="0"/>
                        <a:t>[BP + d16]</a:t>
                      </a:r>
                      <a:br>
                        <a:rPr lang="it-IT" sz="1400" dirty="0"/>
                      </a:br>
                      <a:r>
                        <a:rPr lang="it-IT" sz="1400" dirty="0"/>
                        <a:t>[BX + d16]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054014169"/>
              </p:ext>
            </p:extLst>
          </p:nvPr>
        </p:nvGraphicFramePr>
        <p:xfrm>
          <a:off x="699448" y="6019800"/>
          <a:ext cx="2331493" cy="731520"/>
        </p:xfrm>
        <a:graphic>
          <a:graphicData uri="http://schemas.openxmlformats.org/drawingml/2006/table">
            <a:tbl>
              <a:tblPr firstRow="1" bandRow="1">
                <a:tableStyleId>{5C22544A-7EE6-4342-B048-85BDC9FD1C3A}</a:tableStyleId>
              </a:tblPr>
              <a:tblGrid>
                <a:gridCol w="647637"/>
                <a:gridCol w="712401"/>
                <a:gridCol w="971455"/>
              </a:tblGrid>
              <a:tr h="370840">
                <a:tc>
                  <a:txBody>
                    <a:bodyPr/>
                    <a:lstStyle/>
                    <a:p>
                      <a:r>
                        <a:rPr lang="en-US" sz="1400" dirty="0" smtClean="0">
                          <a:solidFill>
                            <a:srgbClr val="FF0000"/>
                          </a:solidFill>
                        </a:rPr>
                        <a:t>BX</a:t>
                      </a:r>
                    </a:p>
                    <a:p>
                      <a:endParaRPr lang="en-US" sz="1400" dirty="0" smtClean="0">
                        <a:solidFill>
                          <a:srgbClr val="FF0000"/>
                        </a:solidFill>
                      </a:endParaRPr>
                    </a:p>
                    <a:p>
                      <a:r>
                        <a:rPr lang="en-US" sz="1400" dirty="0" smtClean="0">
                          <a:solidFill>
                            <a:srgbClr val="FF0000"/>
                          </a:solidFill>
                        </a:rPr>
                        <a:t>BP</a:t>
                      </a:r>
                      <a:endParaRPr lang="en-US" sz="1400" dirty="0">
                        <a:solidFill>
                          <a:srgbClr val="FF0000"/>
                        </a:solidFill>
                      </a:endParaRPr>
                    </a:p>
                  </a:txBody>
                  <a:tcPr>
                    <a:solidFill>
                      <a:srgbClr val="FFC000"/>
                    </a:solidFill>
                  </a:tcPr>
                </a:tc>
                <a:tc>
                  <a:txBody>
                    <a:bodyPr/>
                    <a:lstStyle/>
                    <a:p>
                      <a:r>
                        <a:rPr lang="en-US" sz="1400" dirty="0" smtClean="0">
                          <a:solidFill>
                            <a:srgbClr val="FF0000"/>
                          </a:solidFill>
                        </a:rPr>
                        <a:t>SI</a:t>
                      </a:r>
                    </a:p>
                    <a:p>
                      <a:endParaRPr lang="en-US" sz="1400" dirty="0" smtClean="0">
                        <a:solidFill>
                          <a:srgbClr val="FF0000"/>
                        </a:solidFill>
                      </a:endParaRPr>
                    </a:p>
                    <a:p>
                      <a:r>
                        <a:rPr lang="en-US" sz="1400" dirty="0" smtClean="0">
                          <a:solidFill>
                            <a:srgbClr val="FF0000"/>
                          </a:solidFill>
                        </a:rPr>
                        <a:t>DI</a:t>
                      </a:r>
                      <a:endParaRPr lang="en-US" sz="1400" dirty="0">
                        <a:solidFill>
                          <a:srgbClr val="FF0000"/>
                        </a:solidFill>
                      </a:endParaRPr>
                    </a:p>
                  </a:txBody>
                  <a:tcPr>
                    <a:solidFill>
                      <a:srgbClr val="FFC000"/>
                    </a:solidFill>
                  </a:tcPr>
                </a:tc>
                <a:tc>
                  <a:txBody>
                    <a:bodyPr/>
                    <a:lstStyle/>
                    <a:p>
                      <a:endParaRPr lang="en-US" sz="1400" dirty="0" smtClean="0">
                        <a:solidFill>
                          <a:srgbClr val="FF0000"/>
                        </a:solidFill>
                      </a:endParaRPr>
                    </a:p>
                    <a:p>
                      <a:r>
                        <a:rPr lang="en-US" sz="1400" dirty="0" smtClean="0">
                          <a:solidFill>
                            <a:srgbClr val="FF0000"/>
                          </a:solidFill>
                        </a:rPr>
                        <a:t>+ </a:t>
                      </a:r>
                      <a:r>
                        <a:rPr lang="en-US" sz="1400" dirty="0" err="1" smtClean="0">
                          <a:solidFill>
                            <a:srgbClr val="FF0000"/>
                          </a:solidFill>
                        </a:rPr>
                        <a:t>disp</a:t>
                      </a:r>
                      <a:endParaRPr lang="en-US" sz="1400" dirty="0">
                        <a:solidFill>
                          <a:srgbClr val="FF0000"/>
                        </a:solidFill>
                      </a:endParaRPr>
                    </a:p>
                  </a:txBody>
                  <a:tcPr>
                    <a:solidFill>
                      <a:srgbClr val="FFC000"/>
                    </a:solidFill>
                  </a:tcPr>
                </a:tc>
              </a:tr>
            </a:tbl>
          </a:graphicData>
        </a:graphic>
      </p:graphicFrame>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26879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334013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04088"/>
            <a:ext cx="8305800" cy="438912"/>
          </a:xfrm>
        </p:spPr>
        <p:txBody>
          <a:bodyPr>
            <a:normAutofit fontScale="90000"/>
          </a:bodyPr>
          <a:lstStyle/>
          <a:p>
            <a:r>
              <a:rPr lang="en-US" b="1" dirty="0" smtClean="0">
                <a:solidFill>
                  <a:srgbClr val="FF0000"/>
                </a:solidFill>
              </a:rPr>
              <a:t>Pins and Signals</a:t>
            </a:r>
            <a:endParaRPr lang="en-US" b="1" dirty="0">
              <a:solidFill>
                <a:srgbClr val="FF0000"/>
              </a:solidFill>
            </a:endParaRPr>
          </a:p>
        </p:txBody>
      </p:sp>
      <p:sp>
        <p:nvSpPr>
          <p:cNvPr id="44" name="Slide Number Placeholder 43"/>
          <p:cNvSpPr>
            <a:spLocks noGrp="1"/>
          </p:cNvSpPr>
          <p:nvPr>
            <p:ph type="sldNum" sz="quarter" idx="12"/>
          </p:nvPr>
        </p:nvSpPr>
        <p:spPr/>
        <p:txBody>
          <a:bodyPr/>
          <a:lstStyle/>
          <a:p>
            <a:fld id="{85E6815B-E59C-4D87-B1F6-ECBDD22AF1DC}" type="slidenum">
              <a:rPr lang="en-US" smtClean="0"/>
              <a:pPr/>
              <a:t>4</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mc:AlternateContent xmlns:mc="http://schemas.openxmlformats.org/markup-compatibility/2006">
        <mc:Choice xmlns:a14="http://schemas.microsoft.com/office/drawing/2010/main" xmlns="" Requires="a14">
          <p:sp>
            <p:nvSpPr>
              <p:cNvPr id="47" name="Rectangle 46"/>
              <p:cNvSpPr/>
              <p:nvPr/>
            </p:nvSpPr>
            <p:spPr>
              <a:xfrm>
                <a:off x="4648200" y="800993"/>
                <a:ext cx="4343400" cy="3016660"/>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TEST</a:t>
                </a:r>
              </a:p>
              <a:p>
                <a:pPr algn="just"/>
                <a:endParaRPr lang="en-US" b="1" dirty="0" smtClean="0">
                  <a:latin typeface="Verdana" pitchFamily="34" charset="0"/>
                  <a:ea typeface="Verdana" pitchFamily="34" charset="0"/>
                  <a:cs typeface="Verdana" pitchFamily="34" charset="0"/>
                </a:endParaRPr>
              </a:p>
              <a:p>
                <a:pPr algn="just"/>
                <a14:m>
                  <m:oMath xmlns:m="http://schemas.openxmlformats.org/officeDocument/2006/math">
                    <m:acc>
                      <m:accPr>
                        <m:chr m:val="̅"/>
                        <m:ctrlPr>
                          <a:rPr lang="en-US" sz="1400" b="1" i="1">
                            <a:latin typeface="Cambria Math"/>
                            <a:ea typeface="Verdana" pitchFamily="34" charset="0"/>
                            <a:cs typeface="Verdana" pitchFamily="34" charset="0"/>
                          </a:rPr>
                        </m:ctrlPr>
                      </m:accPr>
                      <m:e>
                        <m:r>
                          <a:rPr lang="en-US" sz="1400" b="1">
                            <a:latin typeface="Cambria Math"/>
                            <a:ea typeface="Verdana" pitchFamily="34" charset="0"/>
                            <a:cs typeface="Verdana" pitchFamily="34" charset="0"/>
                          </a:rPr>
                          <m:t>𝐓𝐄𝐒𝐓</m:t>
                        </m:r>
                      </m:e>
                    </m:acc>
                  </m:oMath>
                </a14:m>
                <a:r>
                  <a:rPr lang="en-US" sz="1400" b="1" dirty="0">
                    <a:latin typeface="Verdana" pitchFamily="34" charset="0"/>
                    <a:ea typeface="Verdana" pitchFamily="34" charset="0"/>
                    <a:cs typeface="Verdana" pitchFamily="34" charset="0"/>
                  </a:rPr>
                  <a:t>input is </a:t>
                </a:r>
                <a:r>
                  <a:rPr lang="en-US" sz="1400" b="1" dirty="0" smtClean="0">
                    <a:latin typeface="Verdana" pitchFamily="34" charset="0"/>
                    <a:ea typeface="Verdana" pitchFamily="34" charset="0"/>
                    <a:cs typeface="Verdana" pitchFamily="34" charset="0"/>
                  </a:rPr>
                  <a:t>tested </a:t>
                </a:r>
                <a:r>
                  <a:rPr lang="en-US" sz="1400" b="1" dirty="0">
                    <a:latin typeface="Verdana" pitchFamily="34" charset="0"/>
                    <a:ea typeface="Verdana" pitchFamily="34" charset="0"/>
                    <a:cs typeface="Verdana" pitchFamily="34" charset="0"/>
                  </a:rPr>
                  <a:t>by </a:t>
                </a:r>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‘WAIT’ instruction.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8086 will enter a wait state after execution of the WAIT instruction and will resume execution only when the </a:t>
                </a:r>
                <a14:m>
                  <m:oMath xmlns:m="http://schemas.openxmlformats.org/officeDocument/2006/math">
                    <m:acc>
                      <m:accPr>
                        <m:chr m:val="̅"/>
                        <m:ctrlPr>
                          <a:rPr lang="en-US" sz="1400" b="1" i="1" smtClean="0">
                            <a:latin typeface="Cambria Math"/>
                            <a:ea typeface="Verdana" pitchFamily="34" charset="0"/>
                            <a:cs typeface="Verdana" pitchFamily="34" charset="0"/>
                          </a:rPr>
                        </m:ctrlPr>
                      </m:accPr>
                      <m:e>
                        <m:r>
                          <a:rPr lang="en-US" sz="1400" b="1" i="0" smtClean="0">
                            <a:latin typeface="Cambria Math"/>
                            <a:ea typeface="Verdana" pitchFamily="34" charset="0"/>
                            <a:cs typeface="Verdana" pitchFamily="34" charset="0"/>
                          </a:rPr>
                          <m:t>𝐓𝐄𝐒𝐓</m:t>
                        </m:r>
                      </m:e>
                    </m:acc>
                  </m:oMath>
                </a14:m>
                <a:r>
                  <a:rPr lang="en-US" sz="1400" b="1" dirty="0" smtClean="0">
                    <a:latin typeface="Verdana" pitchFamily="34" charset="0"/>
                    <a:ea typeface="Verdana" pitchFamily="34" charset="0"/>
                    <a:cs typeface="Verdana" pitchFamily="34" charset="0"/>
                  </a:rPr>
                  <a:t> is made low by an active hardware.</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is used to synchronize an external activity to the processor internal operation.</a:t>
                </a:r>
              </a:p>
            </p:txBody>
          </p:sp>
        </mc:Choice>
        <mc:Fallback>
          <p:sp>
            <p:nvSpPr>
              <p:cNvPr id="47" name="Rectangle 46"/>
              <p:cNvSpPr>
                <a:spLocks noRot="1" noChangeAspect="1" noMove="1" noResize="1" noEditPoints="1" noAdjustHandles="1" noChangeArrowheads="1" noChangeShapeType="1" noTextEdit="1"/>
              </p:cNvSpPr>
              <p:nvPr/>
            </p:nvSpPr>
            <p:spPr>
              <a:xfrm>
                <a:off x="4648200" y="800993"/>
                <a:ext cx="4343400" cy="3016660"/>
              </a:xfrm>
              <a:prstGeom prst="rect">
                <a:avLst/>
              </a:prstGeom>
              <a:blipFill rotWithShape="1">
                <a:blip r:embed="rId4"/>
                <a:stretch>
                  <a:fillRect l="-139" t="-600" b="-400"/>
                </a:stretch>
              </a:blipFill>
              <a:ln w="28575">
                <a:solidFill>
                  <a:schemeClr val="accent6">
                    <a:lumMod val="75000"/>
                  </a:schemeClr>
                </a:solidFill>
              </a:ln>
            </p:spPr>
            <p:txBody>
              <a:bodyPr/>
              <a:lstStyle/>
              <a:p>
                <a:r>
                  <a:rPr lang="en-US">
                    <a:noFill/>
                  </a:rPr>
                  <a:t> </a:t>
                </a:r>
              </a:p>
            </p:txBody>
          </p:sp>
        </mc:Fallback>
      </mc:AlternateContent>
      <p:sp>
        <p:nvSpPr>
          <p:cNvPr id="10" name="Rectangle 9"/>
          <p:cNvSpPr/>
          <p:nvPr/>
        </p:nvSpPr>
        <p:spPr>
          <a:xfrm>
            <a:off x="4648200" y="3981033"/>
            <a:ext cx="4343400" cy="2800767"/>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READY </a:t>
            </a:r>
            <a:endParaRPr lang="en-US" b="1" dirty="0" smtClean="0">
              <a:latin typeface="Verdana" pitchFamily="34" charset="0"/>
              <a:ea typeface="Verdana" pitchFamily="34" charset="0"/>
              <a:cs typeface="Verdana" pitchFamily="34" charset="0"/>
            </a:endParaRPr>
          </a:p>
          <a:p>
            <a:endParaRPr lang="en-US"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is the acknowledgement from the slow device or memory that they have completed the data transfer.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made available by the devices </a:t>
            </a:r>
            <a:r>
              <a:rPr lang="en-US" sz="1400" b="1" dirty="0" smtClean="0">
                <a:latin typeface="Verdana" pitchFamily="34" charset="0"/>
                <a:ea typeface="Verdana" pitchFamily="34" charset="0"/>
                <a:cs typeface="Verdana" pitchFamily="34" charset="0"/>
              </a:rPr>
              <a:t>is </a:t>
            </a:r>
            <a:r>
              <a:rPr lang="en-US" sz="1400" b="1" dirty="0">
                <a:latin typeface="Verdana" pitchFamily="34" charset="0"/>
                <a:ea typeface="Verdana" pitchFamily="34" charset="0"/>
                <a:cs typeface="Verdana" pitchFamily="34" charset="0"/>
              </a:rPr>
              <a:t>synchronized by the 8284A clock generator to provide ready input to the 8086.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is active high.</a:t>
            </a:r>
          </a:p>
        </p:txBody>
      </p:sp>
    </p:spTree>
    <p:extLst>
      <p:ext uri="{BB962C8B-B14F-4D97-AF65-F5344CB8AC3E}">
        <p14:creationId xmlns:p14="http://schemas.microsoft.com/office/powerpoint/2010/main" xmlns="" val="6550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2.11841E-6 L 1.38889E-6 0.29417 " pathEditMode="relative" rAng="0" ptsTypes="AA">
                                      <p:cBhvr>
                                        <p:cTn id="6" dur="500" fill="hold"/>
                                        <p:tgtEl>
                                          <p:spTgt spid="48"/>
                                        </p:tgtEl>
                                        <p:attrNameLst>
                                          <p:attrName>ppt_x</p:attrName>
                                          <p:attrName>ppt_y</p:attrName>
                                        </p:attrNameLst>
                                      </p:cBhvr>
                                      <p:rCtr x="0" y="14709"/>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1.38889E-6 0.29417 L 0.00087 0.32747 " pathEditMode="relative" rAng="0" ptsTypes="AA">
                                      <p:cBhvr>
                                        <p:cTn id="13" dur="500" fill="hold"/>
                                        <p:tgtEl>
                                          <p:spTgt spid="48"/>
                                        </p:tgtEl>
                                        <p:attrNameLst>
                                          <p:attrName>ppt_x</p:attrName>
                                          <p:attrName>ppt_y</p:attrName>
                                        </p:attrNameLst>
                                      </p:cBhvr>
                                      <p:rCtr x="35" y="1665"/>
                                    </p:animMotion>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7"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34200" y="5195248"/>
            <a:ext cx="148850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42397" y="4343400"/>
            <a:ext cx="282258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1000" y="4128448"/>
            <a:ext cx="1752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25840" y="3429898"/>
            <a:ext cx="1961864" cy="553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57371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2" name="Rectangle 11"/>
          <p:cNvSpPr/>
          <p:nvPr/>
        </p:nvSpPr>
        <p:spPr>
          <a:xfrm>
            <a:off x="3657600" y="1524000"/>
            <a:ext cx="52578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Here, the effective  </a:t>
            </a:r>
            <a:r>
              <a:rPr lang="en-US" sz="1400" b="1" dirty="0">
                <a:solidFill>
                  <a:schemeClr val="tx1"/>
                </a:solidFill>
                <a:latin typeface="Verdana" pitchFamily="34" charset="0"/>
                <a:ea typeface="Verdana" pitchFamily="34" charset="0"/>
                <a:cs typeface="Verdana" pitchFamily="34" charset="0"/>
              </a:rPr>
              <a:t>address of the memory location at which the data operand is stored  is given in the instruction</a:t>
            </a:r>
            <a:r>
              <a:rPr lang="en-US" sz="1400" b="1" dirty="0" smtClean="0">
                <a:solidFill>
                  <a:schemeClr val="tx1"/>
                </a:solidFill>
                <a:latin typeface="Verdana" pitchFamily="34" charset="0"/>
                <a:ea typeface="Verdana" pitchFamily="34" charset="0"/>
                <a:cs typeface="Verdana" pitchFamily="34" charset="0"/>
              </a:rPr>
              <a: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a:t>
            </a:r>
            <a:r>
              <a:rPr lang="en-US" sz="1400" b="1" dirty="0" smtClean="0">
                <a:solidFill>
                  <a:schemeClr val="tx1"/>
                </a:solidFill>
                <a:latin typeface="Verdana" pitchFamily="34" charset="0"/>
                <a:ea typeface="Verdana" pitchFamily="34" charset="0"/>
                <a:cs typeface="Verdana" pitchFamily="34" charset="0"/>
              </a:rPr>
              <a:t>he  </a:t>
            </a:r>
            <a:r>
              <a:rPr lang="en-US" sz="1400" b="1" dirty="0">
                <a:solidFill>
                  <a:schemeClr val="tx1"/>
                </a:solidFill>
                <a:latin typeface="Verdana" pitchFamily="34" charset="0"/>
                <a:ea typeface="Verdana" pitchFamily="34" charset="0"/>
                <a:cs typeface="Verdana" pitchFamily="34" charset="0"/>
              </a:rPr>
              <a:t>effective address is just a 16-bit </a:t>
            </a:r>
            <a:r>
              <a:rPr lang="en-US" sz="1400" b="1" dirty="0" smtClean="0">
                <a:solidFill>
                  <a:schemeClr val="tx1"/>
                </a:solidFill>
                <a:latin typeface="Verdana" pitchFamily="34" charset="0"/>
                <a:ea typeface="Verdana" pitchFamily="34" charset="0"/>
                <a:cs typeface="Verdana" pitchFamily="34" charset="0"/>
              </a:rPr>
              <a:t>number  </a:t>
            </a:r>
            <a:r>
              <a:rPr lang="en-US" sz="1400" b="1" dirty="0">
                <a:solidFill>
                  <a:schemeClr val="tx1"/>
                </a:solidFill>
                <a:latin typeface="Verdana" pitchFamily="34" charset="0"/>
                <a:ea typeface="Verdana" pitchFamily="34" charset="0"/>
                <a:cs typeface="Verdana" pitchFamily="34" charset="0"/>
              </a:rPr>
              <a:t>written directly in the instruction. </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BX, [1354H] </a:t>
            </a: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BL</a:t>
            </a:r>
            <a:r>
              <a:rPr lang="en-US" sz="1400" b="1" dirty="0" smtClean="0">
                <a:solidFill>
                  <a:schemeClr val="tx1"/>
                </a:solidFill>
                <a:latin typeface="Verdana" pitchFamily="34" charset="0"/>
                <a:ea typeface="Verdana" pitchFamily="34" charset="0"/>
                <a:cs typeface="Verdana" pitchFamily="34" charset="0"/>
              </a:rPr>
              <a:t>,  [</a:t>
            </a:r>
            <a:r>
              <a:rPr lang="en-US" sz="1400" b="1" dirty="0">
                <a:solidFill>
                  <a:schemeClr val="tx1"/>
                </a:solidFill>
                <a:latin typeface="Verdana" pitchFamily="34" charset="0"/>
                <a:ea typeface="Verdana" pitchFamily="34" charset="0"/>
                <a:cs typeface="Verdana" pitchFamily="34" charset="0"/>
              </a:rPr>
              <a:t>0400H]</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smtClean="0">
                <a:solidFill>
                  <a:schemeClr val="tx1"/>
                </a:solidFill>
                <a:latin typeface="Verdana" pitchFamily="34" charset="0"/>
                <a:ea typeface="Verdana" pitchFamily="34" charset="0"/>
                <a:cs typeface="Verdana" pitchFamily="34" charset="0"/>
              </a:rPr>
              <a:t>The </a:t>
            </a:r>
            <a:r>
              <a:rPr lang="en-US" sz="1400" b="1" dirty="0">
                <a:solidFill>
                  <a:schemeClr val="tx1"/>
                </a:solidFill>
                <a:latin typeface="Verdana" pitchFamily="34" charset="0"/>
                <a:ea typeface="Verdana" pitchFamily="34" charset="0"/>
                <a:cs typeface="Verdana" pitchFamily="34" charset="0"/>
              </a:rPr>
              <a:t>square brackets around the  </a:t>
            </a:r>
            <a:r>
              <a:rPr lang="en-US" sz="1400" b="1" dirty="0" smtClean="0">
                <a:solidFill>
                  <a:schemeClr val="tx1"/>
                </a:solidFill>
                <a:latin typeface="Verdana" pitchFamily="34" charset="0"/>
                <a:ea typeface="Verdana" pitchFamily="34" charset="0"/>
                <a:cs typeface="Verdana" pitchFamily="34" charset="0"/>
              </a:rPr>
              <a:t>1354</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smtClean="0">
                <a:solidFill>
                  <a:schemeClr val="tx1"/>
                </a:solidFill>
                <a:latin typeface="Verdana" pitchFamily="34" charset="0"/>
                <a:ea typeface="Verdana" pitchFamily="34" charset="0"/>
                <a:cs typeface="Verdana" pitchFamily="34" charset="0"/>
              </a:rPr>
              <a:t> </a:t>
            </a:r>
            <a:r>
              <a:rPr lang="en-US" sz="1400" b="1" dirty="0">
                <a:solidFill>
                  <a:schemeClr val="tx1"/>
                </a:solidFill>
                <a:latin typeface="Verdana" pitchFamily="34" charset="0"/>
                <a:ea typeface="Verdana" pitchFamily="34" charset="0"/>
                <a:cs typeface="Verdana" pitchFamily="34" charset="0"/>
              </a:rPr>
              <a:t>denotes the contents of the memory location. When executed, this instruction will copy the contents of the memory location into BX register.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This </a:t>
            </a:r>
            <a:r>
              <a:rPr lang="en-US" sz="1400" b="1" dirty="0">
                <a:solidFill>
                  <a:schemeClr val="tx1"/>
                </a:solidFill>
                <a:latin typeface="Verdana" pitchFamily="34" charset="0"/>
                <a:ea typeface="Verdana" pitchFamily="34" charset="0"/>
                <a:cs typeface="Verdana" pitchFamily="34" charset="0"/>
              </a:rPr>
              <a:t>addressing mode is called direct because the displacement of the operand from the segment base is specified directly in the instruction. </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xmlns="" val="3931529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01091" y="2743200"/>
            <a:ext cx="135318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367602" y="2756848"/>
            <a:ext cx="521712"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777927" y="2968388"/>
            <a:ext cx="217932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780432" y="2321256"/>
            <a:ext cx="1981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1066800"/>
            <a:ext cx="250664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53136" y="3771900"/>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9410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5608" y="274320"/>
            <a:ext cx="7498080" cy="411480"/>
          </a:xfrm>
        </p:spPr>
        <p:txBody>
          <a:bodyPr>
            <a:normAutofit fontScale="90000"/>
          </a:bodyPr>
          <a:lstStyle/>
          <a:p>
            <a:r>
              <a:rPr lang="en-US" dirty="0" smtClean="0">
                <a:solidFill>
                  <a:srgbClr val="FF0000"/>
                </a:solidFill>
              </a:rPr>
              <a:t>Addressing Modes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85E6815B-E59C-4D87-B1F6-ECBDD22AF1DC}" type="slidenum">
              <a:rPr lang="en-US" smtClean="0"/>
              <a:pPr/>
              <a:t>41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3" name="Rectangle 12"/>
          <p:cNvSpPr/>
          <p:nvPr/>
        </p:nvSpPr>
        <p:spPr>
          <a:xfrm>
            <a:off x="3725840" y="783608"/>
            <a:ext cx="5257800" cy="586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Register </a:t>
            </a:r>
            <a:r>
              <a:rPr lang="en-US" sz="1400" b="1" dirty="0">
                <a:solidFill>
                  <a:schemeClr val="tx1"/>
                </a:solidFill>
                <a:latin typeface="Verdana" pitchFamily="34" charset="0"/>
                <a:ea typeface="Verdana" pitchFamily="34" charset="0"/>
                <a:cs typeface="Verdana" pitchFamily="34" charset="0"/>
              </a:rPr>
              <a:t>indirect </a:t>
            </a:r>
            <a:r>
              <a:rPr lang="en-US" sz="1400" b="1" dirty="0" smtClean="0">
                <a:solidFill>
                  <a:schemeClr val="tx1"/>
                </a:solidFill>
                <a:latin typeface="Verdana" pitchFamily="34" charset="0"/>
                <a:ea typeface="Verdana" pitchFamily="34" charset="0"/>
                <a:cs typeface="Verdana" pitchFamily="34" charset="0"/>
              </a:rPr>
              <a:t>addressing, name of the register which holds the effective address (EA) will be specified in the instruction.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Registers used to hold EA are </a:t>
            </a:r>
            <a:r>
              <a:rPr lang="en-US" sz="1400" b="1" dirty="0">
                <a:solidFill>
                  <a:schemeClr val="tx1"/>
                </a:solidFill>
                <a:latin typeface="Verdana" pitchFamily="34" charset="0"/>
                <a:ea typeface="Verdana" pitchFamily="34" charset="0"/>
                <a:cs typeface="Verdana" pitchFamily="34" charset="0"/>
              </a:rPr>
              <a:t>any of the following registers: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BX, BP, </a:t>
            </a:r>
            <a:r>
              <a:rPr lang="en-US" sz="1400" b="1" dirty="0">
                <a:solidFill>
                  <a:schemeClr val="tx1"/>
                </a:solidFill>
                <a:latin typeface="Verdana" pitchFamily="34" charset="0"/>
                <a:ea typeface="Verdana" pitchFamily="34" charset="0"/>
                <a:cs typeface="Verdana" pitchFamily="34" charset="0"/>
              </a:rPr>
              <a:t>DI and SI.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Content of the DS register is used for base address calculation.</a:t>
            </a:r>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 </a:t>
            </a: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C</a:t>
            </a:r>
            <a:r>
              <a:rPr lang="en-US" sz="1400" b="1" dirty="0" smtClean="0">
                <a:solidFill>
                  <a:schemeClr val="tx1"/>
                </a:solidFill>
                <a:latin typeface="Verdana" pitchFamily="34" charset="0"/>
                <a:ea typeface="Verdana" pitchFamily="34" charset="0"/>
                <a:cs typeface="Verdana" pitchFamily="34" charset="0"/>
              </a:rPr>
              <a:t>X</a:t>
            </a:r>
            <a:r>
              <a:rPr lang="en-US" sz="1400" b="1" dirty="0">
                <a:solidFill>
                  <a:schemeClr val="tx1"/>
                </a:solidFill>
                <a:latin typeface="Verdana" pitchFamily="34" charset="0"/>
                <a:ea typeface="Verdana" pitchFamily="34" charset="0"/>
                <a:cs typeface="Verdana" pitchFamily="34" charset="0"/>
              </a:rPr>
              <a:t>, [BX</a:t>
            </a:r>
            <a:r>
              <a:rPr lang="en-US" sz="1400" b="1" dirty="0" smtClean="0">
                <a:solidFill>
                  <a:schemeClr val="tx1"/>
                </a:solidFill>
                <a:latin typeface="Verdana" pitchFamily="34" charset="0"/>
                <a:ea typeface="Verdana" pitchFamily="34" charset="0"/>
                <a:cs typeface="Verdana" pitchFamily="34" charset="0"/>
              </a:rPr>
              <a:t>]</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EA = (BX)</a:t>
            </a:r>
          </a:p>
          <a:p>
            <a:pPr lvl="2" algn="just"/>
            <a:r>
              <a:rPr lang="en-US" sz="1400" b="1" dirty="0" smtClean="0">
                <a:solidFill>
                  <a:srgbClr val="C00000"/>
                </a:solidFill>
                <a:latin typeface="Verdana" pitchFamily="34" charset="0"/>
                <a:ea typeface="Verdana" pitchFamily="34" charset="0"/>
                <a:cs typeface="Verdana" pitchFamily="34" charset="0"/>
              </a:rPr>
              <a:t>BA = (DS) x 16</a:t>
            </a:r>
            <a:r>
              <a:rPr lang="en-US" sz="1400" b="1" baseline="-25000" dirty="0" smtClean="0">
                <a:solidFill>
                  <a:srgbClr val="C00000"/>
                </a:solidFill>
                <a:latin typeface="Verdana" pitchFamily="34" charset="0"/>
                <a:ea typeface="Verdana" pitchFamily="34" charset="0"/>
                <a:cs typeface="Verdana" pitchFamily="34" charset="0"/>
              </a:rPr>
              <a:t>10</a:t>
            </a:r>
            <a:endParaRPr lang="en-US" sz="1400" b="1" dirty="0" smtClean="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MA = BA + EA</a:t>
            </a:r>
          </a:p>
          <a:p>
            <a:pPr lvl="2"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(CX) </a:t>
            </a:r>
            <a:r>
              <a:rPr lang="en-US" sz="1400" b="1" dirty="0" smtClean="0">
                <a:solidFill>
                  <a:srgbClr val="C00000"/>
                </a:solidFill>
                <a:latin typeface="Verdana" pitchFamily="34" charset="0"/>
                <a:ea typeface="Verdana" pitchFamily="34" charset="0"/>
                <a:cs typeface="Verdana" pitchFamily="34" charset="0"/>
                <a:sym typeface="Symbol"/>
              </a:rPr>
              <a:t> (MA)   or,</a:t>
            </a:r>
          </a:p>
          <a:p>
            <a:pPr lvl="2" algn="just"/>
            <a:endParaRPr lang="en-US" sz="1400" b="1" dirty="0" smtClean="0">
              <a:solidFill>
                <a:srgbClr val="C00000"/>
              </a:solidFill>
              <a:latin typeface="Verdana" pitchFamily="34" charset="0"/>
              <a:ea typeface="Verdana" pitchFamily="34" charset="0"/>
              <a:cs typeface="Verdana" pitchFamily="34" charset="0"/>
              <a:sym typeface="Symbol"/>
            </a:endParaRPr>
          </a:p>
          <a:p>
            <a:pPr lvl="2" algn="just"/>
            <a:r>
              <a:rPr lang="en-US" sz="1400" b="1" dirty="0" smtClean="0">
                <a:solidFill>
                  <a:srgbClr val="C00000"/>
                </a:solidFill>
                <a:latin typeface="Verdana" pitchFamily="34" charset="0"/>
                <a:ea typeface="Verdana" pitchFamily="34" charset="0"/>
                <a:cs typeface="Verdana" pitchFamily="34" charset="0"/>
                <a:sym typeface="Symbol"/>
              </a:rPr>
              <a:t>(CL) </a:t>
            </a:r>
            <a:r>
              <a:rPr lang="en-US" sz="1400" b="1" dirty="0">
                <a:solidFill>
                  <a:srgbClr val="C00000"/>
                </a:solidFill>
                <a:latin typeface="Verdana" pitchFamily="34" charset="0"/>
                <a:ea typeface="Verdana" pitchFamily="34" charset="0"/>
                <a:cs typeface="Verdana" pitchFamily="34" charset="0"/>
                <a:sym typeface="Symbol"/>
              </a:rPr>
              <a:t> </a:t>
            </a:r>
            <a:r>
              <a:rPr lang="en-US" sz="1400" b="1" dirty="0" smtClean="0">
                <a:solidFill>
                  <a:srgbClr val="C00000"/>
                </a:solidFill>
                <a:latin typeface="Verdana" pitchFamily="34" charset="0"/>
                <a:ea typeface="Verdana" pitchFamily="34" charset="0"/>
                <a:cs typeface="Verdana" pitchFamily="34" charset="0"/>
                <a:sym typeface="Symbol"/>
              </a:rPr>
              <a:t>(MA)</a:t>
            </a:r>
          </a:p>
          <a:p>
            <a:pPr lvl="2" algn="just"/>
            <a:r>
              <a:rPr lang="en-US" sz="1400" b="1" dirty="0" smtClean="0">
                <a:solidFill>
                  <a:srgbClr val="C00000"/>
                </a:solidFill>
                <a:latin typeface="Verdana" pitchFamily="34" charset="0"/>
                <a:ea typeface="Verdana" pitchFamily="34" charset="0"/>
                <a:cs typeface="Verdana" pitchFamily="34" charset="0"/>
                <a:sym typeface="Symbol"/>
              </a:rPr>
              <a:t>(CH) </a:t>
            </a:r>
            <a:r>
              <a:rPr lang="en-US" sz="1400" b="1" dirty="0">
                <a:solidFill>
                  <a:srgbClr val="C00000"/>
                </a:solidFill>
                <a:latin typeface="Verdana" pitchFamily="34" charset="0"/>
                <a:ea typeface="Verdana" pitchFamily="34" charset="0"/>
                <a:cs typeface="Verdana" pitchFamily="34" charset="0"/>
                <a:sym typeface="Symbol"/>
              </a:rPr>
              <a:t> </a:t>
            </a:r>
            <a:r>
              <a:rPr lang="en-US" sz="1400" b="1" dirty="0" smtClean="0">
                <a:solidFill>
                  <a:srgbClr val="C00000"/>
                </a:solidFill>
                <a:latin typeface="Verdana" pitchFamily="34" charset="0"/>
                <a:ea typeface="Verdana" pitchFamily="34" charset="0"/>
                <a:cs typeface="Verdana" pitchFamily="34" charset="0"/>
                <a:sym typeface="Symbol"/>
              </a:rPr>
              <a:t> (MA +1)</a:t>
            </a:r>
            <a:endParaRPr lang="en-US" sz="1400" b="1" dirty="0">
              <a:solidFill>
                <a:srgbClr val="C00000"/>
              </a:solidFill>
              <a:latin typeface="Verdana" pitchFamily="34" charset="0"/>
              <a:ea typeface="Verdana" pitchFamily="34" charset="0"/>
              <a:cs typeface="Verdana" pitchFamily="34" charset="0"/>
              <a:sym typeface="Symbol"/>
            </a:endParaRPr>
          </a:p>
          <a:p>
            <a:pPr algn="just"/>
            <a:r>
              <a:rPr lang="en-US" sz="1400" b="1" dirty="0" smtClean="0">
                <a:solidFill>
                  <a:schemeClr val="tx1"/>
                </a:solidFill>
                <a:latin typeface="Verdana" pitchFamily="34" charset="0"/>
                <a:ea typeface="Verdana" pitchFamily="34" charset="0"/>
                <a:cs typeface="Verdana" pitchFamily="34" charset="0"/>
              </a:rPr>
              <a:t> </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
        <p:nvSpPr>
          <p:cNvPr id="6" name="Line Callout 1 5"/>
          <p:cNvSpPr/>
          <p:nvPr/>
        </p:nvSpPr>
        <p:spPr>
          <a:xfrm>
            <a:off x="6726073" y="3505200"/>
            <a:ext cx="2286000" cy="854692"/>
          </a:xfrm>
          <a:prstGeom prst="borderCallout1">
            <a:avLst>
              <a:gd name="adj1" fmla="val 49795"/>
              <a:gd name="adj2" fmla="val -725"/>
              <a:gd name="adj3" fmla="val 143659"/>
              <a:gd name="adj4" fmla="val -4372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Note : Register/ memory enclosed in brackets refer to content of register/ memory</a:t>
            </a:r>
            <a:endParaRPr lang="en-US" sz="1200" dirty="0">
              <a:solidFill>
                <a:schemeClr val="tx1"/>
              </a:solidFill>
            </a:endParaRPr>
          </a:p>
        </p:txBody>
      </p:sp>
    </p:spTree>
    <p:extLst>
      <p:ext uri="{BB962C8B-B14F-4D97-AF65-F5344CB8AC3E}">
        <p14:creationId xmlns:p14="http://schemas.microsoft.com/office/powerpoint/2010/main" xmlns="" val="3409393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06352" y="3124200"/>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5008" y="3137848"/>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83441" y="2734563"/>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19601" y="2496751"/>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0" y="1225457"/>
            <a:ext cx="1600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50869" y="1868492"/>
            <a:ext cx="1437235"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9" y="1020171"/>
            <a:ext cx="124649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791571"/>
            <a:ext cx="990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4142096"/>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398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E6815B-E59C-4D87-B1F6-ECBDD22AF1DC}" type="slidenum">
              <a:rPr lang="en-US" smtClean="0"/>
              <a:pPr/>
              <a:t>42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4" name="Rectangle 13"/>
          <p:cNvSpPr/>
          <p:nvPr/>
        </p:nvSpPr>
        <p:spPr>
          <a:xfrm>
            <a:off x="3733800" y="762000"/>
            <a:ext cx="52578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Based Addressing, BX or BP is used to hold the base value for effective address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When BX holds the base value of EA, 20-bit physical address is calculated from BX and DS.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When BP holds the base value of EA, BP and SS is used.</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AX, [BX + 08H]</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200" b="1" dirty="0" smtClean="0">
                <a:solidFill>
                  <a:srgbClr val="C00000"/>
                </a:solidFill>
                <a:latin typeface="Verdana" pitchFamily="34" charset="0"/>
                <a:ea typeface="Verdana" pitchFamily="34" charset="0"/>
                <a:cs typeface="Verdana" pitchFamily="34" charset="0"/>
              </a:rPr>
              <a:t>0008</a:t>
            </a:r>
            <a:r>
              <a:rPr lang="en-US" sz="1200" b="1" baseline="-25000" dirty="0" smtClean="0">
                <a:solidFill>
                  <a:srgbClr val="C00000"/>
                </a:solidFill>
                <a:latin typeface="Verdana" pitchFamily="34" charset="0"/>
                <a:ea typeface="Verdana" pitchFamily="34" charset="0"/>
                <a:cs typeface="Verdana" pitchFamily="34" charset="0"/>
              </a:rPr>
              <a:t>H</a:t>
            </a:r>
            <a:r>
              <a:rPr lang="en-US" sz="1200" b="1" dirty="0" smtClean="0">
                <a:solidFill>
                  <a:srgbClr val="C00000"/>
                </a:solidFill>
                <a:latin typeface="Verdana" pitchFamily="34" charset="0"/>
                <a:ea typeface="Verdana" pitchFamily="34" charset="0"/>
                <a:cs typeface="Verdana" pitchFamily="34" charset="0"/>
              </a:rPr>
              <a:t> </a:t>
            </a:r>
            <a:r>
              <a:rPr lang="en-US" sz="1200" b="1" dirty="0" smtClean="0">
                <a:solidFill>
                  <a:srgbClr val="C00000"/>
                </a:solidFill>
                <a:latin typeface="Verdana" pitchFamily="34" charset="0"/>
                <a:ea typeface="Verdana" pitchFamily="34" charset="0"/>
                <a:cs typeface="Verdana" pitchFamily="34" charset="0"/>
                <a:sym typeface="Symbol"/>
              </a:rPr>
              <a:t>  08</a:t>
            </a:r>
            <a:r>
              <a:rPr lang="en-US" sz="1200" b="1" baseline="-25000" dirty="0" smtClean="0">
                <a:solidFill>
                  <a:srgbClr val="C00000"/>
                </a:solidFill>
                <a:latin typeface="Verdana" pitchFamily="34" charset="0"/>
                <a:ea typeface="Verdana" pitchFamily="34" charset="0"/>
                <a:cs typeface="Verdana" pitchFamily="34" charset="0"/>
                <a:sym typeface="Symbol"/>
              </a:rPr>
              <a:t>H</a:t>
            </a:r>
            <a:r>
              <a:rPr lang="en-US" sz="1200" b="1" dirty="0" smtClean="0">
                <a:solidFill>
                  <a:srgbClr val="C00000"/>
                </a:solidFill>
                <a:latin typeface="Verdana" pitchFamily="34" charset="0"/>
                <a:ea typeface="Verdana" pitchFamily="34" charset="0"/>
                <a:cs typeface="Verdana" pitchFamily="34" charset="0"/>
                <a:sym typeface="Symbol"/>
              </a:rPr>
              <a:t>  (Sign extended)</a:t>
            </a:r>
          </a:p>
          <a:p>
            <a:pPr lvl="2" algn="just"/>
            <a:r>
              <a:rPr lang="en-US" sz="1200" b="1" dirty="0" smtClean="0">
                <a:solidFill>
                  <a:srgbClr val="C00000"/>
                </a:solidFill>
                <a:latin typeface="Verdana" pitchFamily="34" charset="0"/>
                <a:ea typeface="Verdana" pitchFamily="34" charset="0"/>
                <a:cs typeface="Verdana" pitchFamily="34" charset="0"/>
                <a:sym typeface="Symbol"/>
              </a:rPr>
              <a:t>EA = (BX) + 0008</a:t>
            </a:r>
            <a:r>
              <a:rPr lang="en-US" sz="1200" b="1" baseline="-25000" dirty="0" smtClean="0">
                <a:solidFill>
                  <a:srgbClr val="C00000"/>
                </a:solidFill>
                <a:latin typeface="Verdana" pitchFamily="34" charset="0"/>
                <a:ea typeface="Verdana" pitchFamily="34" charset="0"/>
                <a:cs typeface="Verdana" pitchFamily="34" charset="0"/>
                <a:sym typeface="Symbol"/>
              </a:rPr>
              <a:t>H</a:t>
            </a:r>
            <a:endParaRPr lang="en-US" sz="1200" b="1" dirty="0" smtClean="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BA = (DS) x 16</a:t>
            </a:r>
            <a:r>
              <a:rPr lang="en-US" sz="1200" b="1" baseline="-25000" dirty="0" smtClean="0">
                <a:solidFill>
                  <a:srgbClr val="C00000"/>
                </a:solidFill>
                <a:latin typeface="Verdana" pitchFamily="34" charset="0"/>
                <a:ea typeface="Verdana" pitchFamily="34" charset="0"/>
                <a:cs typeface="Verdana" pitchFamily="34" charset="0"/>
                <a:sym typeface="Symbol"/>
              </a:rPr>
              <a:t>10</a:t>
            </a:r>
            <a:endParaRPr lang="en-US" sz="1200" b="1" dirty="0" smtClean="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MA = BA + EA</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(AX)  (MA)     or,</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(AL)  (MA)</a:t>
            </a:r>
          </a:p>
          <a:p>
            <a:pPr lvl="2" algn="just"/>
            <a:r>
              <a:rPr lang="en-US" sz="1200" b="1" dirty="0" smtClean="0">
                <a:solidFill>
                  <a:srgbClr val="C00000"/>
                </a:solidFill>
                <a:latin typeface="Verdana" pitchFamily="34" charset="0"/>
                <a:ea typeface="Verdana" pitchFamily="34" charset="0"/>
                <a:cs typeface="Verdana" pitchFamily="34" charset="0"/>
                <a:sym typeface="Symbol"/>
              </a:rPr>
              <a:t>(AH)  (MA + 1)</a:t>
            </a:r>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smtClean="0">
              <a:solidFill>
                <a:srgbClr val="C00000"/>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xmlns="" val="1244360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33800" y="791571"/>
            <a:ext cx="818677"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33800" y="3733800"/>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7432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5608" y="274320"/>
            <a:ext cx="7498080" cy="411480"/>
          </a:xfrm>
        </p:spPr>
        <p:txBody>
          <a:bodyPr>
            <a:normAutofit fontScale="90000"/>
          </a:bodyPr>
          <a:lstStyle/>
          <a:p>
            <a:r>
              <a:rPr lang="en-US" dirty="0" smtClean="0">
                <a:solidFill>
                  <a:srgbClr val="FF0000"/>
                </a:solidFill>
              </a:rPr>
              <a:t>Addressing Modes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85E6815B-E59C-4D87-B1F6-ECBDD22AF1DC}" type="slidenum">
              <a:rPr lang="en-US" smtClean="0"/>
              <a:pPr/>
              <a:t>43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5" name="Rectangle 14"/>
          <p:cNvSpPr/>
          <p:nvPr/>
        </p:nvSpPr>
        <p:spPr>
          <a:xfrm>
            <a:off x="36576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SI or DI register is used to hold an index value for memory data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Displacement is added to the index value in SI or DI register to obtain the EA.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CX, [SI + 0A2H]</a:t>
            </a:r>
          </a:p>
          <a:p>
            <a:pPr algn="just"/>
            <a:endParaRPr lang="en-US" sz="1400" b="1" dirty="0" smtClean="0">
              <a:solidFill>
                <a:schemeClr val="tx1"/>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Operations: </a:t>
            </a:r>
          </a:p>
          <a:p>
            <a:pPr lvl="2" algn="just"/>
            <a:endParaRPr lang="en-US" sz="1400" b="1" dirty="0" smtClean="0">
              <a:solidFill>
                <a:srgbClr val="C00000"/>
              </a:solidFill>
              <a:latin typeface="Verdana" pitchFamily="34" charset="0"/>
              <a:ea typeface="Verdana" pitchFamily="34" charset="0"/>
              <a:cs typeface="Verdana" pitchFamily="34" charset="0"/>
            </a:endParaRPr>
          </a:p>
          <a:p>
            <a:pPr lvl="3" algn="just"/>
            <a:r>
              <a:rPr lang="en-US" sz="1200" b="1" dirty="0" smtClean="0">
                <a:solidFill>
                  <a:srgbClr val="C00000"/>
                </a:solidFill>
                <a:latin typeface="Verdana" pitchFamily="34" charset="0"/>
                <a:ea typeface="Verdana" pitchFamily="34" charset="0"/>
                <a:cs typeface="Verdana" pitchFamily="34" charset="0"/>
              </a:rPr>
              <a:t>FFA2</a:t>
            </a:r>
            <a:r>
              <a:rPr lang="en-US" sz="1200" b="1" baseline="-25000" dirty="0" smtClean="0">
                <a:solidFill>
                  <a:srgbClr val="C00000"/>
                </a:solidFill>
                <a:latin typeface="Verdana" pitchFamily="34" charset="0"/>
                <a:ea typeface="Verdana" pitchFamily="34" charset="0"/>
                <a:cs typeface="Verdana" pitchFamily="34" charset="0"/>
              </a:rPr>
              <a:t>H</a:t>
            </a:r>
            <a:r>
              <a:rPr lang="en-US" sz="1200" b="1" dirty="0" smtClean="0">
                <a:solidFill>
                  <a:srgbClr val="C00000"/>
                </a:solidFill>
                <a:latin typeface="Verdana" pitchFamily="34" charset="0"/>
                <a:ea typeface="Verdana" pitchFamily="34" charset="0"/>
                <a:cs typeface="Verdana" pitchFamily="34" charset="0"/>
              </a:rPr>
              <a:t> </a:t>
            </a:r>
            <a:r>
              <a:rPr lang="en-US" sz="1200" b="1" dirty="0" smtClean="0">
                <a:solidFill>
                  <a:srgbClr val="C00000"/>
                </a:solidFill>
                <a:latin typeface="Verdana" pitchFamily="34" charset="0"/>
                <a:ea typeface="Verdana" pitchFamily="34" charset="0"/>
                <a:cs typeface="Verdana" pitchFamily="34" charset="0"/>
                <a:sym typeface="Symbol"/>
              </a:rPr>
              <a:t> A2</a:t>
            </a:r>
            <a:r>
              <a:rPr lang="en-US" sz="1200" b="1" baseline="-25000" dirty="0" smtClean="0">
                <a:solidFill>
                  <a:srgbClr val="C00000"/>
                </a:solidFill>
                <a:latin typeface="Verdana" pitchFamily="34" charset="0"/>
                <a:ea typeface="Verdana" pitchFamily="34" charset="0"/>
                <a:cs typeface="Verdana" pitchFamily="34" charset="0"/>
                <a:sym typeface="Symbol"/>
              </a:rPr>
              <a:t>H</a:t>
            </a:r>
            <a:r>
              <a:rPr lang="en-US" sz="1200" b="1" dirty="0" smtClean="0">
                <a:solidFill>
                  <a:srgbClr val="C00000"/>
                </a:solidFill>
                <a:latin typeface="Verdana" pitchFamily="34" charset="0"/>
                <a:ea typeface="Verdana" pitchFamily="34" charset="0"/>
                <a:cs typeface="Verdana" pitchFamily="34" charset="0"/>
                <a:sym typeface="Symbol"/>
              </a:rPr>
              <a:t>  (Sign extended)</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EA = (SI) + FFA2</a:t>
            </a:r>
            <a:r>
              <a:rPr lang="en-US" sz="1200" b="1" baseline="-25000" dirty="0" smtClean="0">
                <a:solidFill>
                  <a:srgbClr val="C00000"/>
                </a:solidFill>
                <a:latin typeface="Verdana" pitchFamily="34" charset="0"/>
                <a:ea typeface="Verdana" pitchFamily="34" charset="0"/>
                <a:cs typeface="Verdana" pitchFamily="34" charset="0"/>
                <a:sym typeface="Symbol"/>
              </a:rPr>
              <a:t>H</a:t>
            </a:r>
            <a:endParaRPr lang="en-US" sz="1200" b="1" dirty="0" smtClean="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BA = (DS) x 16</a:t>
            </a:r>
            <a:r>
              <a:rPr lang="en-US" sz="1200" b="1" baseline="-25000" dirty="0" smtClean="0">
                <a:solidFill>
                  <a:srgbClr val="C00000"/>
                </a:solidFill>
                <a:latin typeface="Verdana" pitchFamily="34" charset="0"/>
                <a:ea typeface="Verdana" pitchFamily="34" charset="0"/>
                <a:cs typeface="Verdana" pitchFamily="34" charset="0"/>
                <a:sym typeface="Symbol"/>
              </a:rPr>
              <a:t>10</a:t>
            </a:r>
            <a:endParaRPr lang="en-US" sz="1200" b="1" dirty="0" smtClean="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MA = BA + EA</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(CX) </a:t>
            </a:r>
            <a:r>
              <a:rPr lang="en-US" sz="1200" b="1" dirty="0" smtClean="0">
                <a:solidFill>
                  <a:srgbClr val="C00000"/>
                </a:solidFill>
                <a:latin typeface="Verdana" pitchFamily="34" charset="0"/>
                <a:ea typeface="Verdana" pitchFamily="34" charset="0"/>
                <a:cs typeface="Verdana" pitchFamily="34" charset="0"/>
                <a:sym typeface="Symbol"/>
              </a:rPr>
              <a:t> (MA)   or,</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(CL)  (MA)</a:t>
            </a:r>
          </a:p>
          <a:p>
            <a:pPr lvl="3" algn="just"/>
            <a:r>
              <a:rPr lang="en-US" sz="1200" b="1" dirty="0">
                <a:solidFill>
                  <a:srgbClr val="C00000"/>
                </a:solidFill>
                <a:latin typeface="Verdana" pitchFamily="34" charset="0"/>
                <a:ea typeface="Verdana" pitchFamily="34" charset="0"/>
                <a:cs typeface="Verdana" pitchFamily="34" charset="0"/>
                <a:sym typeface="Symbol"/>
              </a:rPr>
              <a:t>(CH) </a:t>
            </a:r>
            <a:r>
              <a:rPr lang="en-US" sz="1200" b="1" dirty="0" smtClean="0">
                <a:solidFill>
                  <a:srgbClr val="C00000"/>
                </a:solidFill>
                <a:latin typeface="Verdana" pitchFamily="34" charset="0"/>
                <a:ea typeface="Verdana" pitchFamily="34" charset="0"/>
                <a:cs typeface="Verdana" pitchFamily="34" charset="0"/>
                <a:sym typeface="Symbol"/>
              </a:rPr>
              <a:t> (MA + 1)</a:t>
            </a:r>
            <a:endParaRPr lang="en-US" sz="12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xmlns="" val="3458876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84599" y="144780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84599" y="1219200"/>
            <a:ext cx="5155993"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193" y="102529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2209800"/>
            <a:ext cx="26749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160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5608" y="274320"/>
            <a:ext cx="7498080" cy="411480"/>
          </a:xfrm>
        </p:spPr>
        <p:txBody>
          <a:bodyPr>
            <a:normAutofit fontScale="90000"/>
          </a:bodyPr>
          <a:lstStyle/>
          <a:p>
            <a:r>
              <a:rPr lang="en-US" dirty="0" smtClean="0">
                <a:solidFill>
                  <a:srgbClr val="FF0000"/>
                </a:solidFill>
              </a:rPr>
              <a:t>Addressing Modes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85E6815B-E59C-4D87-B1F6-ECBDD22AF1DC}" type="slidenum">
              <a:rPr lang="en-US" smtClean="0"/>
              <a:pPr/>
              <a:t>44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Based Index Addressing, the effective address is computed from the sum of a base register (BX or BP), an index register (SI or DI) and a displacement.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DX, [BX + SI + 0AH]</a:t>
            </a:r>
          </a:p>
          <a:p>
            <a:pPr algn="just"/>
            <a:endParaRPr lang="en-US" sz="1400" b="1" dirty="0" smtClean="0">
              <a:solidFill>
                <a:schemeClr val="tx1"/>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Operations:</a:t>
            </a:r>
          </a:p>
          <a:p>
            <a:pPr lvl="2" algn="just"/>
            <a:endParaRPr lang="en-US" sz="1400" b="1" dirty="0">
              <a:solidFill>
                <a:srgbClr val="C00000"/>
              </a:solidFill>
              <a:latin typeface="Verdana" pitchFamily="34" charset="0"/>
              <a:ea typeface="Verdana" pitchFamily="34" charset="0"/>
              <a:cs typeface="Verdana" pitchFamily="34" charset="0"/>
            </a:endParaRPr>
          </a:p>
          <a:p>
            <a:pPr lvl="3" algn="just"/>
            <a:r>
              <a:rPr lang="en-US" sz="1400" b="1" dirty="0" smtClean="0">
                <a:solidFill>
                  <a:srgbClr val="C00000"/>
                </a:solidFill>
                <a:latin typeface="Verdana" pitchFamily="34" charset="0"/>
                <a:ea typeface="Verdana" pitchFamily="34" charset="0"/>
                <a:cs typeface="Verdana" pitchFamily="34" charset="0"/>
              </a:rPr>
              <a:t>000A</a:t>
            </a:r>
            <a:r>
              <a:rPr lang="en-US" sz="1400" b="1" baseline="-25000" dirty="0" smtClean="0">
                <a:solidFill>
                  <a:srgbClr val="C00000"/>
                </a:solidFill>
                <a:latin typeface="Verdana" pitchFamily="34" charset="0"/>
                <a:ea typeface="Verdana" pitchFamily="34" charset="0"/>
                <a:cs typeface="Verdana" pitchFamily="34" charset="0"/>
              </a:rPr>
              <a:t>H</a:t>
            </a:r>
            <a:r>
              <a:rPr lang="en-US" sz="1400" b="1" dirty="0" smtClean="0">
                <a:solidFill>
                  <a:srgbClr val="C00000"/>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sym typeface="Symbol"/>
              </a:rPr>
              <a:t> 0A</a:t>
            </a:r>
            <a:r>
              <a:rPr lang="en-US" sz="1400" b="1" baseline="-25000" dirty="0" smtClean="0">
                <a:solidFill>
                  <a:srgbClr val="C00000"/>
                </a:solidFill>
                <a:latin typeface="Verdana" pitchFamily="34" charset="0"/>
                <a:ea typeface="Verdana" pitchFamily="34" charset="0"/>
                <a:cs typeface="Verdana" pitchFamily="34" charset="0"/>
                <a:sym typeface="Symbol"/>
              </a:rPr>
              <a:t>H</a:t>
            </a:r>
            <a:r>
              <a:rPr lang="en-US" sz="1400" b="1" dirty="0" smtClean="0">
                <a:solidFill>
                  <a:srgbClr val="C00000"/>
                </a:solidFill>
                <a:latin typeface="Verdana" pitchFamily="34" charset="0"/>
                <a:ea typeface="Verdana" pitchFamily="34" charset="0"/>
                <a:cs typeface="Verdana" pitchFamily="34" charset="0"/>
                <a:sym typeface="Symbol"/>
              </a:rPr>
              <a:t>  (Sign extended)</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EA = (BX) + (SI) + 000A</a:t>
            </a:r>
            <a:r>
              <a:rPr lang="en-US" sz="1400" b="1" baseline="-25000" dirty="0" smtClean="0">
                <a:solidFill>
                  <a:srgbClr val="C00000"/>
                </a:solidFill>
                <a:latin typeface="Verdana" pitchFamily="34" charset="0"/>
                <a:ea typeface="Verdana" pitchFamily="34" charset="0"/>
                <a:cs typeface="Verdana" pitchFamily="34" charset="0"/>
                <a:sym typeface="Symbol"/>
              </a:rPr>
              <a:t>H</a:t>
            </a:r>
          </a:p>
          <a:p>
            <a:pPr lvl="3" algn="just"/>
            <a:r>
              <a:rPr lang="en-US" sz="1400" b="1" dirty="0" smtClean="0">
                <a:solidFill>
                  <a:srgbClr val="C00000"/>
                </a:solidFill>
                <a:latin typeface="Verdana" pitchFamily="34" charset="0"/>
                <a:ea typeface="Verdana" pitchFamily="34" charset="0"/>
                <a:cs typeface="Verdana" pitchFamily="34" charset="0"/>
                <a:sym typeface="Symbol"/>
              </a:rPr>
              <a:t>BA = (DS) x 16</a:t>
            </a:r>
            <a:r>
              <a:rPr lang="en-US" sz="1400" b="1" baseline="-25000" dirty="0" smtClean="0">
                <a:solidFill>
                  <a:srgbClr val="C00000"/>
                </a:solidFill>
                <a:latin typeface="Verdana" pitchFamily="34" charset="0"/>
                <a:ea typeface="Verdana" pitchFamily="34" charset="0"/>
                <a:cs typeface="Verdana" pitchFamily="34" charset="0"/>
                <a:sym typeface="Symbol"/>
              </a:rPr>
              <a:t>10</a:t>
            </a:r>
            <a:endParaRPr lang="en-US" sz="1400" b="1" dirty="0" smtClean="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MA = BA + EA</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(DX)  (MA)  or,</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(DL) </a:t>
            </a:r>
            <a:r>
              <a:rPr lang="en-US" sz="1400" b="1" dirty="0" smtClean="0">
                <a:solidFill>
                  <a:srgbClr val="C00000"/>
                </a:solidFill>
                <a:latin typeface="Verdana" pitchFamily="34" charset="0"/>
                <a:ea typeface="Verdana" pitchFamily="34" charset="0"/>
                <a:cs typeface="Verdana" pitchFamily="34" charset="0"/>
                <a:sym typeface="Symbol"/>
              </a:rPr>
              <a:t> (MA)</a:t>
            </a:r>
          </a:p>
          <a:p>
            <a:pPr lvl="3" algn="just"/>
            <a:r>
              <a:rPr lang="en-US" sz="1400" b="1" dirty="0">
                <a:solidFill>
                  <a:srgbClr val="C00000"/>
                </a:solidFill>
                <a:latin typeface="Verdana" pitchFamily="34" charset="0"/>
                <a:ea typeface="Verdana" pitchFamily="34" charset="0"/>
                <a:cs typeface="Verdana" pitchFamily="34" charset="0"/>
                <a:sym typeface="Symbol"/>
              </a:rPr>
              <a:t>(DH) </a:t>
            </a:r>
            <a:r>
              <a:rPr lang="en-US" sz="1400" b="1" dirty="0" smtClean="0">
                <a:solidFill>
                  <a:srgbClr val="C00000"/>
                </a:solidFill>
                <a:latin typeface="Verdana" pitchFamily="34" charset="0"/>
                <a:ea typeface="Verdana" pitchFamily="34" charset="0"/>
                <a:cs typeface="Verdana" pitchFamily="34" charset="0"/>
                <a:sym typeface="Symbol"/>
              </a:rPr>
              <a:t> (MA + 1)</a:t>
            </a:r>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xmlns="" val="1981833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0" y="2272352"/>
            <a:ext cx="176084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00500" y="2729552"/>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57800" y="2499246"/>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0" y="18913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24952" y="16627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3336308"/>
            <a:ext cx="1357376"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581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5608" y="0"/>
            <a:ext cx="7498080" cy="762000"/>
          </a:xfrm>
        </p:spPr>
        <p:txBody>
          <a:bodyPr/>
          <a:lstStyle/>
          <a:p>
            <a:r>
              <a:rPr lang="en-US" dirty="0" smtClean="0">
                <a:solidFill>
                  <a:srgbClr val="FF0000"/>
                </a:solidFill>
              </a:rPr>
              <a:t>Addressing</a:t>
            </a:r>
            <a:r>
              <a:rPr lang="en-US" dirty="0" smtClean="0"/>
              <a:t> </a:t>
            </a:r>
            <a:r>
              <a:rPr lang="en-US" dirty="0" smtClean="0">
                <a:solidFill>
                  <a:srgbClr val="FF0000"/>
                </a:solidFill>
              </a:rPr>
              <a:t>Modes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85E6815B-E59C-4D87-B1F6-ECBDD22AF1DC}" type="slidenum">
              <a:rPr lang="en-US" smtClean="0"/>
              <a:pPr/>
              <a:t>45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Employed in string operations to operate on string data.</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effective address (EA) of source data is stored in SI register and the EA of destination is stored in DI register.</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Segment register </a:t>
            </a:r>
            <a:r>
              <a:rPr lang="en-US" sz="1400" b="1" dirty="0">
                <a:solidFill>
                  <a:schemeClr val="tx1"/>
                </a:solidFill>
                <a:latin typeface="Verdana" pitchFamily="34" charset="0"/>
                <a:ea typeface="Verdana" pitchFamily="34" charset="0"/>
                <a:cs typeface="Verdana" pitchFamily="34" charset="0"/>
              </a:rPr>
              <a:t>for calculating base address of </a:t>
            </a:r>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source data is DS and that of the destination data is ES</a:t>
            </a: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MOVS BYTE</a:t>
            </a:r>
          </a:p>
          <a:p>
            <a:pPr algn="just"/>
            <a:endParaRPr lang="en-US" sz="1400" b="1" dirty="0" smtClean="0">
              <a:solidFill>
                <a:srgbClr val="FF0000"/>
              </a:solidFill>
              <a:latin typeface="Verdana" pitchFamily="34" charset="0"/>
              <a:ea typeface="Verdana" pitchFamily="34" charset="0"/>
              <a:cs typeface="Verdana" pitchFamily="34" charset="0"/>
            </a:endParaRPr>
          </a:p>
          <a:p>
            <a:pPr algn="just"/>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accent2">
                    <a:lumMod val="50000"/>
                  </a:schemeClr>
                </a:solidFill>
                <a:latin typeface="Verdana" pitchFamily="34" charset="0"/>
                <a:ea typeface="Verdana" pitchFamily="34" charset="0"/>
                <a:cs typeface="Verdana" pitchFamily="34" charset="0"/>
              </a:rPr>
              <a:t>Calculation of source memory location:</a:t>
            </a:r>
          </a:p>
          <a:p>
            <a:pPr algn="just"/>
            <a:r>
              <a:rPr lang="it-IT" sz="1400" b="1" dirty="0" smtClean="0">
                <a:solidFill>
                  <a:srgbClr val="C00000"/>
                </a:solidFill>
                <a:latin typeface="Verdana" pitchFamily="34" charset="0"/>
                <a:ea typeface="Verdana" pitchFamily="34" charset="0"/>
                <a:cs typeface="Verdana" pitchFamily="34" charset="0"/>
              </a:rPr>
              <a:t>EA </a:t>
            </a:r>
            <a:r>
              <a:rPr lang="it-IT" sz="1400" b="1" dirty="0">
                <a:solidFill>
                  <a:srgbClr val="C00000"/>
                </a:solidFill>
                <a:latin typeface="Verdana" pitchFamily="34" charset="0"/>
                <a:ea typeface="Verdana" pitchFamily="34" charset="0"/>
                <a:cs typeface="Verdana" pitchFamily="34" charset="0"/>
              </a:rPr>
              <a:t>= (SI</a:t>
            </a:r>
            <a:r>
              <a:rPr lang="it-IT" sz="1400" b="1" dirty="0" smtClean="0">
                <a:solidFill>
                  <a:srgbClr val="C00000"/>
                </a:solidFill>
                <a:latin typeface="Verdana" pitchFamily="34" charset="0"/>
                <a:ea typeface="Verdana" pitchFamily="34" charset="0"/>
                <a:cs typeface="Verdana" pitchFamily="34" charset="0"/>
              </a:rPr>
              <a:t>)      BA = (DS) x 16</a:t>
            </a:r>
            <a:r>
              <a:rPr lang="it-IT" sz="1400" b="1" baseline="-25000" dirty="0" smtClean="0">
                <a:solidFill>
                  <a:srgbClr val="C00000"/>
                </a:solidFill>
                <a:latin typeface="Verdana" pitchFamily="34" charset="0"/>
                <a:ea typeface="Verdana" pitchFamily="34" charset="0"/>
                <a:cs typeface="Verdana" pitchFamily="34" charset="0"/>
              </a:rPr>
              <a:t>10</a:t>
            </a:r>
            <a:r>
              <a:rPr lang="it-IT" sz="1400" b="1" dirty="0" smtClean="0">
                <a:solidFill>
                  <a:srgbClr val="C00000"/>
                </a:solidFill>
                <a:latin typeface="Verdana" pitchFamily="34" charset="0"/>
                <a:ea typeface="Verdana" pitchFamily="34" charset="0"/>
                <a:cs typeface="Verdana" pitchFamily="34" charset="0"/>
              </a:rPr>
              <a:t>        MA </a:t>
            </a:r>
            <a:r>
              <a:rPr lang="it-IT" sz="1400" b="1" dirty="0">
                <a:solidFill>
                  <a:srgbClr val="C00000"/>
                </a:solidFill>
                <a:latin typeface="Verdana" pitchFamily="34" charset="0"/>
                <a:ea typeface="Verdana" pitchFamily="34" charset="0"/>
                <a:cs typeface="Verdana" pitchFamily="34" charset="0"/>
              </a:rPr>
              <a:t>= BA + </a:t>
            </a:r>
            <a:r>
              <a:rPr lang="it-IT" sz="1400" b="1" dirty="0" smtClean="0">
                <a:solidFill>
                  <a:srgbClr val="C00000"/>
                </a:solidFill>
                <a:latin typeface="Verdana" pitchFamily="34" charset="0"/>
                <a:ea typeface="Verdana" pitchFamily="34" charset="0"/>
                <a:cs typeface="Verdana" pitchFamily="34" charset="0"/>
              </a:rPr>
              <a:t>EA</a:t>
            </a:r>
          </a:p>
          <a:p>
            <a:pPr algn="just"/>
            <a:endParaRPr lang="it-IT" sz="1400" b="1" dirty="0" smtClean="0">
              <a:solidFill>
                <a:srgbClr val="C00000"/>
              </a:solidFill>
              <a:latin typeface="Verdana" pitchFamily="34" charset="0"/>
              <a:ea typeface="Verdana" pitchFamily="34" charset="0"/>
              <a:cs typeface="Verdana" pitchFamily="34" charset="0"/>
            </a:endParaRPr>
          </a:p>
          <a:p>
            <a:pPr algn="just"/>
            <a:r>
              <a:rPr lang="en-US" sz="1400" b="1" dirty="0">
                <a:solidFill>
                  <a:schemeClr val="accent2">
                    <a:lumMod val="50000"/>
                  </a:schemeClr>
                </a:solidFill>
                <a:latin typeface="Verdana" pitchFamily="34" charset="0"/>
                <a:ea typeface="Verdana" pitchFamily="34" charset="0"/>
                <a:cs typeface="Verdana" pitchFamily="34" charset="0"/>
              </a:rPr>
              <a:t>Calculation of </a:t>
            </a:r>
            <a:r>
              <a:rPr lang="en-US" sz="1400" b="1" dirty="0" smtClean="0">
                <a:solidFill>
                  <a:schemeClr val="accent2">
                    <a:lumMod val="50000"/>
                  </a:schemeClr>
                </a:solidFill>
                <a:latin typeface="Verdana" pitchFamily="34" charset="0"/>
                <a:ea typeface="Verdana" pitchFamily="34" charset="0"/>
                <a:cs typeface="Verdana" pitchFamily="34" charset="0"/>
              </a:rPr>
              <a:t>destination </a:t>
            </a:r>
            <a:r>
              <a:rPr lang="en-US" sz="1400" b="1" dirty="0">
                <a:solidFill>
                  <a:schemeClr val="accent2">
                    <a:lumMod val="50000"/>
                  </a:schemeClr>
                </a:solidFill>
                <a:latin typeface="Verdana" pitchFamily="34" charset="0"/>
                <a:ea typeface="Verdana" pitchFamily="34" charset="0"/>
                <a:cs typeface="Verdana" pitchFamily="34" charset="0"/>
              </a:rPr>
              <a:t>memory location</a:t>
            </a:r>
            <a:r>
              <a:rPr lang="en-US" sz="1400" b="1" dirty="0" smtClean="0">
                <a:solidFill>
                  <a:schemeClr val="accent2">
                    <a:lumMod val="50000"/>
                  </a:schemeClr>
                </a:solidFill>
                <a:latin typeface="Verdana" pitchFamily="34" charset="0"/>
                <a:ea typeface="Verdana" pitchFamily="34" charset="0"/>
                <a:cs typeface="Verdana" pitchFamily="34" charset="0"/>
              </a:rPr>
              <a:t>:</a:t>
            </a:r>
            <a:endParaRPr lang="it-IT" sz="1400" b="1" dirty="0" smtClean="0">
              <a:solidFill>
                <a:schemeClr val="accent2">
                  <a:lumMod val="50000"/>
                </a:schemeClr>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EA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 (DI)     BA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(ES) x </a:t>
            </a:r>
            <a:r>
              <a:rPr lang="it-IT" sz="1400" b="1" dirty="0" smtClean="0">
                <a:solidFill>
                  <a:srgbClr val="C00000"/>
                </a:solidFill>
                <a:latin typeface="Verdana" pitchFamily="34" charset="0"/>
                <a:ea typeface="Verdana" pitchFamily="34" charset="0"/>
                <a:cs typeface="Verdana" pitchFamily="34" charset="0"/>
              </a:rPr>
              <a:t>16</a:t>
            </a:r>
            <a:r>
              <a:rPr lang="it-IT" sz="1400" b="1" baseline="-25000" dirty="0" smtClean="0">
                <a:solidFill>
                  <a:srgbClr val="C00000"/>
                </a:solidFill>
                <a:latin typeface="Verdana" pitchFamily="34" charset="0"/>
                <a:ea typeface="Verdana" pitchFamily="34" charset="0"/>
                <a:cs typeface="Verdana" pitchFamily="34" charset="0"/>
              </a:rPr>
              <a:t>10       </a:t>
            </a:r>
            <a:r>
              <a:rPr lang="it-IT" sz="1400" b="1" dirty="0" smtClean="0">
                <a:solidFill>
                  <a:srgbClr val="C00000"/>
                </a:solidFill>
                <a:latin typeface="Verdana" pitchFamily="34" charset="0"/>
                <a:ea typeface="Verdana" pitchFamily="34" charset="0"/>
                <a:cs typeface="Verdana" pitchFamily="34" charset="0"/>
              </a:rPr>
              <a:t>MA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BA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EA</a:t>
            </a:r>
            <a:r>
              <a:rPr lang="it-IT" sz="1400" b="1" baseline="-25000" dirty="0">
                <a:solidFill>
                  <a:srgbClr val="C00000"/>
                </a:solidFill>
                <a:latin typeface="Verdana" pitchFamily="34" charset="0"/>
                <a:ea typeface="Verdana" pitchFamily="34" charset="0"/>
                <a:cs typeface="Verdana" pitchFamily="34" charset="0"/>
              </a:rPr>
              <a:t>E</a:t>
            </a:r>
          </a:p>
          <a:p>
            <a:pPr algn="just"/>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(MAE) </a:t>
            </a:r>
            <a:r>
              <a:rPr lang="it-IT" sz="1400" b="1" dirty="0" smtClean="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(MA</a:t>
            </a:r>
            <a:r>
              <a:rPr lang="it-IT" sz="1400" b="1" dirty="0" smtClean="0">
                <a:solidFill>
                  <a:srgbClr val="C00000"/>
                </a:solidFill>
                <a:latin typeface="Verdana" pitchFamily="34" charset="0"/>
                <a:ea typeface="Verdana" pitchFamily="34" charset="0"/>
                <a:cs typeface="Verdana" pitchFamily="34" charset="0"/>
              </a:rPr>
              <a:t>)</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If DF = 1, 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(SI) – 1 and (DI) = (DI) - 1 </a:t>
            </a:r>
          </a:p>
          <a:p>
            <a:pPr algn="just"/>
            <a:r>
              <a:rPr lang="it-IT" sz="1400" b="1" dirty="0" smtClean="0">
                <a:solidFill>
                  <a:srgbClr val="C00000"/>
                </a:solidFill>
                <a:latin typeface="Verdana" pitchFamily="34" charset="0"/>
                <a:ea typeface="Verdana" pitchFamily="34" charset="0"/>
                <a:cs typeface="Verdana" pitchFamily="34" charset="0"/>
              </a:rPr>
              <a:t>If </a:t>
            </a:r>
            <a:r>
              <a:rPr lang="it-IT" sz="1400" b="1" dirty="0">
                <a:solidFill>
                  <a:srgbClr val="C00000"/>
                </a:solidFill>
                <a:latin typeface="Verdana" pitchFamily="34" charset="0"/>
                <a:ea typeface="Verdana" pitchFamily="34" charset="0"/>
                <a:cs typeface="Verdana" pitchFamily="34" charset="0"/>
              </a:rPr>
              <a:t>DF = </a:t>
            </a:r>
            <a:r>
              <a:rPr lang="it-IT" sz="1400" b="1" dirty="0" smtClean="0">
                <a:solidFill>
                  <a:srgbClr val="C00000"/>
                </a:solidFill>
                <a:latin typeface="Verdana" pitchFamily="34" charset="0"/>
                <a:ea typeface="Verdana" pitchFamily="34" charset="0"/>
                <a:cs typeface="Verdana" pitchFamily="34" charset="0"/>
              </a:rPr>
              <a:t>0, </a:t>
            </a:r>
            <a:r>
              <a:rPr lang="it-IT" sz="1400" b="1" dirty="0">
                <a:solidFill>
                  <a:srgbClr val="C00000"/>
                </a:solidFill>
                <a:latin typeface="Verdana" pitchFamily="34" charset="0"/>
                <a:ea typeface="Verdana" pitchFamily="34" charset="0"/>
                <a:cs typeface="Verdana" pitchFamily="34" charset="0"/>
              </a:rPr>
              <a:t>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(SI) </a:t>
            </a:r>
            <a:r>
              <a:rPr lang="it-IT" sz="1400" b="1" dirty="0" smtClean="0">
                <a:solidFill>
                  <a:srgbClr val="C00000"/>
                </a:solidFill>
                <a:latin typeface="Verdana" pitchFamily="34" charset="0"/>
                <a:ea typeface="Verdana" pitchFamily="34" charset="0"/>
                <a:cs typeface="Verdana" pitchFamily="34" charset="0"/>
              </a:rPr>
              <a:t>+1 </a:t>
            </a:r>
            <a:r>
              <a:rPr lang="it-IT" sz="1400" b="1" dirty="0">
                <a:solidFill>
                  <a:srgbClr val="C00000"/>
                </a:solidFill>
                <a:latin typeface="Verdana" pitchFamily="34" charset="0"/>
                <a:ea typeface="Verdana" pitchFamily="34" charset="0"/>
                <a:cs typeface="Verdana" pitchFamily="34" charset="0"/>
              </a:rPr>
              <a:t>and (DI) = (DI) </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1 </a:t>
            </a:r>
          </a:p>
          <a:p>
            <a:pPr algn="just"/>
            <a:endParaRPr lang="en-US" sz="1400" b="1" dirty="0" smtClean="0">
              <a:solidFill>
                <a:srgbClr val="C00000"/>
              </a:solidFill>
              <a:latin typeface="Verdana" pitchFamily="34" charset="0"/>
              <a:ea typeface="Verdana" pitchFamily="34" charset="0"/>
              <a:cs typeface="Verdana" pitchFamily="34" charset="0"/>
            </a:endParaRPr>
          </a:p>
        </p:txBody>
      </p:sp>
      <p:sp>
        <p:nvSpPr>
          <p:cNvPr id="10" name="TextBox 9"/>
          <p:cNvSpPr txBox="1"/>
          <p:nvPr/>
        </p:nvSpPr>
        <p:spPr>
          <a:xfrm>
            <a:off x="6136368" y="147935"/>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
        <p:nvSpPr>
          <p:cNvPr id="17" name="Line Callout 1 16"/>
          <p:cNvSpPr/>
          <p:nvPr/>
        </p:nvSpPr>
        <p:spPr>
          <a:xfrm>
            <a:off x="914400" y="5715000"/>
            <a:ext cx="2286000" cy="427346"/>
          </a:xfrm>
          <a:prstGeom prst="borderCallout1">
            <a:avLst>
              <a:gd name="adj1" fmla="val 1890"/>
              <a:gd name="adj2" fmla="val 98976"/>
              <a:gd name="adj3" fmla="val -124603"/>
              <a:gd name="adj4" fmla="val 126429"/>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Note : Effective address of the Extra segment register</a:t>
            </a:r>
            <a:endParaRPr lang="en-US" sz="1200" dirty="0">
              <a:solidFill>
                <a:schemeClr val="tx1"/>
              </a:solidFill>
            </a:endParaRPr>
          </a:p>
        </p:txBody>
      </p:sp>
    </p:spTree>
    <p:extLst>
      <p:ext uri="{BB962C8B-B14F-4D97-AF65-F5344CB8AC3E}">
        <p14:creationId xmlns:p14="http://schemas.microsoft.com/office/powerpoint/2010/main" xmlns="" val="2692585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13111" y="4833012"/>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2057400"/>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038600"/>
            <a:ext cx="3264190" cy="67824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5608" y="0"/>
            <a:ext cx="7498080" cy="838200"/>
          </a:xfrm>
        </p:spPr>
        <p:txBody>
          <a:bodyPr>
            <a:normAutofit/>
          </a:bodyPr>
          <a:lstStyle/>
          <a:p>
            <a:r>
              <a:rPr lang="en-US" dirty="0" smtClean="0">
                <a:solidFill>
                  <a:srgbClr val="FF0000"/>
                </a:solidFill>
              </a:rPr>
              <a:t>Addressing</a:t>
            </a:r>
            <a:r>
              <a:rPr lang="en-US" dirty="0" smtClean="0"/>
              <a:t> </a:t>
            </a:r>
            <a:r>
              <a:rPr lang="en-US" dirty="0" smtClean="0">
                <a:solidFill>
                  <a:srgbClr val="FF0000"/>
                </a:solidFill>
              </a:rPr>
              <a:t>Modes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85E6815B-E59C-4D87-B1F6-ECBDD22AF1DC}" type="slidenum">
              <a:rPr lang="en-US" smtClean="0"/>
              <a:pPr/>
              <a:t>46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These addressing modes are used to access data from standard I/O mapped devices or ports.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a:t>
            </a:r>
            <a:r>
              <a:rPr lang="en-US" sz="1400" b="1" dirty="0" smtClean="0">
                <a:solidFill>
                  <a:srgbClr val="0070C0"/>
                </a:solidFill>
                <a:latin typeface="Verdana" pitchFamily="34" charset="0"/>
                <a:ea typeface="Verdana" pitchFamily="34" charset="0"/>
                <a:cs typeface="Verdana" pitchFamily="34" charset="0"/>
              </a:rPr>
              <a:t>direct port addressing mode</a:t>
            </a:r>
            <a:r>
              <a:rPr lang="en-US" sz="1400" b="1" dirty="0" smtClean="0">
                <a:solidFill>
                  <a:schemeClr val="tx1"/>
                </a:solidFill>
                <a:latin typeface="Verdana" pitchFamily="34" charset="0"/>
                <a:ea typeface="Verdana" pitchFamily="34" charset="0"/>
                <a:cs typeface="Verdana" pitchFamily="34" charset="0"/>
              </a:rPr>
              <a:t>, an 8-bit port address is directly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IN AL, [09H]</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rgbClr val="FF0000"/>
              </a:solidFill>
              <a:latin typeface="Verdana" pitchFamily="34" charset="0"/>
              <a:ea typeface="Verdana" pitchFamily="34" charset="0"/>
              <a:cs typeface="Verdana" pitchFamily="34" charset="0"/>
            </a:endParaRPr>
          </a:p>
          <a:p>
            <a:pPr algn="just"/>
            <a:r>
              <a:rPr lang="en-US" sz="1400" b="1" dirty="0" smtClean="0">
                <a:solidFill>
                  <a:srgbClr val="C00000"/>
                </a:solidFill>
                <a:latin typeface="Verdana" pitchFamily="34" charset="0"/>
                <a:ea typeface="Verdana" pitchFamily="34" charset="0"/>
                <a:cs typeface="Verdana" pitchFamily="34" charset="0"/>
              </a:rPr>
              <a:t>Operations: </a:t>
            </a:r>
            <a:r>
              <a:rPr lang="it-IT" sz="1400" b="1" dirty="0" smtClean="0">
                <a:solidFill>
                  <a:srgbClr val="C00000"/>
                </a:solidFill>
                <a:latin typeface="Verdana" pitchFamily="34" charset="0"/>
                <a:ea typeface="Verdana" pitchFamily="34" charset="0"/>
                <a:cs typeface="Verdana" pitchFamily="34" charset="0"/>
              </a:rPr>
              <a:t>  PORT</a:t>
            </a:r>
            <a:r>
              <a:rPr lang="it-IT" sz="1400" b="1" baseline="-25000" dirty="0" smtClean="0">
                <a:solidFill>
                  <a:srgbClr val="C00000"/>
                </a:solidFill>
                <a:latin typeface="Verdana" pitchFamily="34" charset="0"/>
                <a:ea typeface="Verdana" pitchFamily="34" charset="0"/>
                <a:cs typeface="Verdana" pitchFamily="34" charset="0"/>
              </a:rPr>
              <a:t>addr</a:t>
            </a:r>
            <a:r>
              <a:rPr lang="it-IT" sz="1400" b="1" dirty="0" smtClean="0">
                <a:solidFill>
                  <a:srgbClr val="C00000"/>
                </a:solidFill>
                <a:latin typeface="Verdana" pitchFamily="34" charset="0"/>
                <a:ea typeface="Verdana" pitchFamily="34" charset="0"/>
                <a:cs typeface="Verdana" pitchFamily="34" charset="0"/>
              </a:rPr>
              <a:t> = 09</a:t>
            </a:r>
            <a:r>
              <a:rPr lang="it-IT" sz="1400" b="1" baseline="-25000" dirty="0" smtClean="0">
                <a:solidFill>
                  <a:srgbClr val="C00000"/>
                </a:solidFill>
                <a:latin typeface="Verdana" pitchFamily="34" charset="0"/>
                <a:ea typeface="Verdana" pitchFamily="34" charset="0"/>
                <a:cs typeface="Verdana" pitchFamily="34" charset="0"/>
              </a:rPr>
              <a:t>H</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	       (AL) </a:t>
            </a:r>
            <a:r>
              <a:rPr lang="it-IT" sz="1400" b="1" dirty="0" smtClean="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(PORT)  </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	       Content of port with address 09</a:t>
            </a:r>
            <a:r>
              <a:rPr lang="it-IT" sz="1400" b="1" baseline="-25000" dirty="0" smtClean="0">
                <a:solidFill>
                  <a:srgbClr val="C00000"/>
                </a:solidFill>
                <a:latin typeface="Verdana" pitchFamily="34" charset="0"/>
                <a:ea typeface="Verdana" pitchFamily="34" charset="0"/>
                <a:cs typeface="Verdana" pitchFamily="34" charset="0"/>
              </a:rPr>
              <a:t>H</a:t>
            </a:r>
            <a:r>
              <a:rPr lang="it-IT" sz="1400" b="1" dirty="0" smtClean="0">
                <a:solidFill>
                  <a:srgbClr val="C00000"/>
                </a:solidFill>
                <a:latin typeface="Verdana" pitchFamily="34" charset="0"/>
                <a:ea typeface="Verdana" pitchFamily="34" charset="0"/>
                <a:cs typeface="Verdana" pitchFamily="34" charset="0"/>
              </a:rPr>
              <a:t> is 	       moved to AL register</a:t>
            </a:r>
          </a:p>
          <a:p>
            <a:pPr algn="just"/>
            <a:endParaRPr lang="en-US" sz="1400" b="1" dirty="0" smtClean="0">
              <a:solidFill>
                <a:srgbClr val="C00000"/>
              </a:solidFill>
              <a:latin typeface="Verdana" pitchFamily="34" charset="0"/>
              <a:ea typeface="Verdana" pitchFamily="34" charset="0"/>
              <a:cs typeface="Verdana" pitchFamily="34" charset="0"/>
            </a:endParaRPr>
          </a:p>
          <a:p>
            <a:pPr algn="just"/>
            <a:r>
              <a:rPr lang="en-US" sz="1400" b="1" dirty="0" smtClean="0">
                <a:solidFill>
                  <a:srgbClr val="0070C0"/>
                </a:solidFill>
                <a:latin typeface="Verdana" pitchFamily="34" charset="0"/>
                <a:ea typeface="Verdana" pitchFamily="34" charset="0"/>
                <a:cs typeface="Verdana" pitchFamily="34" charset="0"/>
              </a:rPr>
              <a:t>In indirect port addressing mode</a:t>
            </a:r>
            <a:r>
              <a:rPr lang="en-US" sz="1400" b="1" dirty="0" smtClean="0">
                <a:solidFill>
                  <a:schemeClr val="tx1"/>
                </a:solidFill>
                <a:latin typeface="Verdana" pitchFamily="34" charset="0"/>
                <a:ea typeface="Verdana" pitchFamily="34" charset="0"/>
                <a:cs typeface="Verdana" pitchFamily="34" charset="0"/>
              </a:rPr>
              <a:t>, the instruction will specify the name of the register which holds the port address. In 8086, the 16-bit port address is stored in the DX register.</a:t>
            </a:r>
          </a:p>
          <a:p>
            <a:pPr algn="just"/>
            <a:endParaRPr lang="en-US" sz="1400" b="1" dirty="0" smtClean="0">
              <a:solidFill>
                <a:srgbClr val="C00000"/>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OUT [DX], AX</a:t>
            </a:r>
            <a:endParaRPr lang="en-US" sz="1400" b="1" dirty="0">
              <a:solidFill>
                <a:srgbClr val="FF0000"/>
              </a:solidFill>
              <a:latin typeface="Verdana" pitchFamily="34" charset="0"/>
              <a:ea typeface="Verdana" pitchFamily="34" charset="0"/>
              <a:cs typeface="Verdana" pitchFamily="34" charset="0"/>
            </a:endParaRP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a:t>
            </a:r>
            <a:r>
              <a:rPr lang="en-US" sz="1400" b="1" dirty="0" smtClean="0">
                <a:solidFill>
                  <a:srgbClr val="C00000"/>
                </a:solidFill>
                <a:latin typeface="Verdana" pitchFamily="34" charset="0"/>
                <a:ea typeface="Verdana" pitchFamily="34" charset="0"/>
                <a:cs typeface="Verdana" pitchFamily="34" charset="0"/>
              </a:rPr>
              <a:t>:   P</a:t>
            </a:r>
            <a:r>
              <a:rPr lang="it-IT" sz="1400" b="1" dirty="0" smtClean="0">
                <a:solidFill>
                  <a:srgbClr val="C00000"/>
                </a:solidFill>
                <a:latin typeface="Verdana" pitchFamily="34" charset="0"/>
                <a:ea typeface="Verdana" pitchFamily="34" charset="0"/>
                <a:cs typeface="Verdana" pitchFamily="34" charset="0"/>
              </a:rPr>
              <a:t>ORT</a:t>
            </a:r>
            <a:r>
              <a:rPr lang="it-IT" sz="1400" b="1" baseline="-25000" dirty="0" smtClean="0">
                <a:solidFill>
                  <a:srgbClr val="C00000"/>
                </a:solidFill>
                <a:latin typeface="Verdana" pitchFamily="34" charset="0"/>
                <a:ea typeface="Verdana" pitchFamily="34" charset="0"/>
                <a:cs typeface="Verdana" pitchFamily="34" charset="0"/>
              </a:rPr>
              <a:t>addr</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(DX)</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(PORT)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(AX)  </a:t>
            </a:r>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Content </a:t>
            </a:r>
            <a:r>
              <a:rPr lang="it-IT" sz="1400" b="1" dirty="0">
                <a:solidFill>
                  <a:srgbClr val="C00000"/>
                </a:solidFill>
                <a:latin typeface="Verdana" pitchFamily="34" charset="0"/>
                <a:ea typeface="Verdana" pitchFamily="34" charset="0"/>
                <a:cs typeface="Verdana" pitchFamily="34" charset="0"/>
              </a:rPr>
              <a:t>of </a:t>
            </a:r>
            <a:r>
              <a:rPr lang="it-IT" sz="1400" b="1" dirty="0" smtClean="0">
                <a:solidFill>
                  <a:srgbClr val="C00000"/>
                </a:solidFill>
                <a:latin typeface="Verdana" pitchFamily="34" charset="0"/>
                <a:ea typeface="Verdana" pitchFamily="34" charset="0"/>
                <a:cs typeface="Verdana" pitchFamily="34" charset="0"/>
              </a:rPr>
              <a:t>AX is moved </a:t>
            </a:r>
            <a:r>
              <a:rPr lang="it-IT" sz="1400" b="1" dirty="0">
                <a:solidFill>
                  <a:srgbClr val="C00000"/>
                </a:solidFill>
                <a:latin typeface="Verdana" pitchFamily="34" charset="0"/>
                <a:ea typeface="Verdana" pitchFamily="34" charset="0"/>
                <a:cs typeface="Verdana" pitchFamily="34" charset="0"/>
              </a:rPr>
              <a:t>to </a:t>
            </a:r>
            <a:r>
              <a:rPr lang="it-IT" sz="1400" b="1" dirty="0" smtClean="0">
                <a:solidFill>
                  <a:srgbClr val="C00000"/>
                </a:solidFill>
                <a:latin typeface="Verdana" pitchFamily="34" charset="0"/>
                <a:ea typeface="Verdana" pitchFamily="34" charset="0"/>
                <a:cs typeface="Verdana" pitchFamily="34" charset="0"/>
              </a:rPr>
              <a:t>port 		     whose address is specified by DX </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register.</a:t>
            </a:r>
            <a:endParaRPr lang="it-IT" sz="1400" b="1" dirty="0">
              <a:solidFill>
                <a:srgbClr val="C00000"/>
              </a:solidFill>
              <a:latin typeface="Verdana" pitchFamily="34" charset="0"/>
              <a:ea typeface="Verdana" pitchFamily="34" charset="0"/>
              <a:cs typeface="Verdana" pitchFamily="34" charset="0"/>
            </a:endParaRPr>
          </a:p>
          <a:p>
            <a:pPr algn="just"/>
            <a:endParaRPr lang="en-US" sz="1400" b="1" dirty="0" smtClean="0">
              <a:solidFill>
                <a:srgbClr val="C00000"/>
              </a:solidFill>
              <a:latin typeface="Verdana" pitchFamily="34" charset="0"/>
              <a:ea typeface="Verdana" pitchFamily="34" charset="0"/>
              <a:cs typeface="Verdana" pitchFamily="34" charset="0"/>
            </a:endParaRPr>
          </a:p>
        </p:txBody>
      </p:sp>
      <p:sp>
        <p:nvSpPr>
          <p:cNvPr id="5" name="Rectangle 4"/>
          <p:cNvSpPr/>
          <p:nvPr/>
        </p:nvSpPr>
        <p:spPr>
          <a:xfrm>
            <a:off x="3810000" y="3806873"/>
            <a:ext cx="5257800" cy="289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362700" y="147935"/>
            <a:ext cx="2495166" cy="461665"/>
          </a:xfrm>
          <a:prstGeom prst="rect">
            <a:avLst/>
          </a:prstGeom>
          <a:noFill/>
        </p:spPr>
        <p:txBody>
          <a:bodyPr wrap="square" rtlCol="0">
            <a:spAutoFit/>
          </a:bodyPr>
          <a:lstStyle/>
          <a:p>
            <a:pPr algn="r"/>
            <a:r>
              <a:rPr lang="en-US" sz="1200" b="1" dirty="0" smtClean="0">
                <a:solidFill>
                  <a:srgbClr val="FF0000"/>
                </a:solidFill>
              </a:rPr>
              <a:t>Group III : Addressing modes for I/O ports</a:t>
            </a:r>
            <a:endParaRPr lang="en-US" sz="1200" b="1" dirty="0">
              <a:solidFill>
                <a:srgbClr val="FF0000"/>
              </a:solidFill>
            </a:endParaRPr>
          </a:p>
        </p:txBody>
      </p:sp>
    </p:spTree>
    <p:extLst>
      <p:ext uri="{BB962C8B-B14F-4D97-AF65-F5344CB8AC3E}">
        <p14:creationId xmlns:p14="http://schemas.microsoft.com/office/powerpoint/2010/main" xmlns="" val="26394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29400" y="1877704"/>
            <a:ext cx="230306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93539" y="2106304"/>
            <a:ext cx="283586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2664156"/>
            <a:ext cx="89396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724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5608" y="274320"/>
            <a:ext cx="7498080" cy="563880"/>
          </a:xfrm>
        </p:spPr>
        <p:txBody>
          <a:bodyPr>
            <a:normAutofit fontScale="90000"/>
          </a:bodyPr>
          <a:lstStyle/>
          <a:p>
            <a:r>
              <a:rPr lang="en-US" dirty="0" smtClean="0">
                <a:solidFill>
                  <a:srgbClr val="FF0000"/>
                </a:solidFill>
              </a:rPr>
              <a:t>Addressing Modes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85E6815B-E59C-4D87-B1F6-ECBDD22AF1DC}" type="slidenum">
              <a:rPr lang="en-US" smtClean="0"/>
              <a:pPr/>
              <a:t>47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5" name="Rectangle 24"/>
          <p:cNvSpPr/>
          <p:nvPr/>
        </p:nvSpPr>
        <p:spPr>
          <a:xfrm>
            <a:off x="3733800" y="762000"/>
            <a:ext cx="51816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this addressing mode, the effective address of a program instruction is specified relative to Instruction Pointer (IP) by an 8-bit signed displacement.</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JZ 0AH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lvl="1" algn="just"/>
            <a:endParaRPr lang="en-US" sz="1400" b="1" dirty="0">
              <a:solidFill>
                <a:srgbClr val="C00000"/>
              </a:solidFill>
              <a:latin typeface="Verdana" pitchFamily="34" charset="0"/>
              <a:ea typeface="Verdana" pitchFamily="34" charset="0"/>
              <a:cs typeface="Verdana" pitchFamily="34" charset="0"/>
            </a:endParaRPr>
          </a:p>
          <a:p>
            <a:pPr lvl="1" algn="just"/>
            <a:r>
              <a:rPr lang="en-US" sz="1400" b="1" dirty="0" smtClean="0">
                <a:solidFill>
                  <a:srgbClr val="C00000"/>
                </a:solidFill>
                <a:latin typeface="Verdana" pitchFamily="34" charset="0"/>
                <a:ea typeface="Verdana" pitchFamily="34" charset="0"/>
                <a:cs typeface="Verdana" pitchFamily="34" charset="0"/>
              </a:rPr>
              <a:t>000A</a:t>
            </a:r>
            <a:r>
              <a:rPr lang="en-US" sz="1400" b="1" baseline="-25000" dirty="0" smtClean="0">
                <a:solidFill>
                  <a:srgbClr val="C00000"/>
                </a:solidFill>
                <a:latin typeface="Verdana" pitchFamily="34" charset="0"/>
                <a:ea typeface="Verdana" pitchFamily="34" charset="0"/>
                <a:cs typeface="Verdana" pitchFamily="34" charset="0"/>
              </a:rPr>
              <a:t>H</a:t>
            </a:r>
            <a:r>
              <a:rPr lang="en-US" sz="1400" b="1" dirty="0" smtClean="0">
                <a:solidFill>
                  <a:srgbClr val="C00000"/>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sym typeface="Symbol"/>
              </a:rPr>
              <a:t> 0A</a:t>
            </a:r>
            <a:r>
              <a:rPr lang="en-US" sz="1400" b="1" baseline="-25000" dirty="0" smtClean="0">
                <a:solidFill>
                  <a:srgbClr val="C00000"/>
                </a:solidFill>
                <a:latin typeface="Verdana" pitchFamily="34" charset="0"/>
                <a:ea typeface="Verdana" pitchFamily="34" charset="0"/>
                <a:cs typeface="Verdana" pitchFamily="34" charset="0"/>
                <a:sym typeface="Symbol"/>
              </a:rPr>
              <a:t>H</a:t>
            </a:r>
            <a:r>
              <a:rPr lang="en-US" sz="1400" b="1" dirty="0" smtClean="0">
                <a:solidFill>
                  <a:srgbClr val="C00000"/>
                </a:solidFill>
                <a:latin typeface="Verdana" pitchFamily="34" charset="0"/>
                <a:ea typeface="Verdana" pitchFamily="34" charset="0"/>
                <a:cs typeface="Verdana" pitchFamily="34" charset="0"/>
                <a:sym typeface="Symbol"/>
              </a:rPr>
              <a:t>      (sign extend)</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1, then</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EA = (IP) + 000A</a:t>
            </a:r>
            <a:r>
              <a:rPr lang="en-US" sz="1400" b="1" baseline="-25000" dirty="0" smtClean="0">
                <a:solidFill>
                  <a:srgbClr val="C00000"/>
                </a:solidFill>
                <a:latin typeface="Verdana" pitchFamily="34" charset="0"/>
                <a:ea typeface="Verdana" pitchFamily="34" charset="0"/>
                <a:cs typeface="Verdana" pitchFamily="34" charset="0"/>
                <a:sym typeface="Symbol"/>
              </a:rPr>
              <a:t>H</a:t>
            </a:r>
            <a:endParaRPr lang="en-US" sz="1400" b="1" dirty="0" smtClean="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BA = (CS) x 16</a:t>
            </a:r>
            <a:r>
              <a:rPr lang="en-US" sz="1400" b="1" baseline="-25000" dirty="0" smtClean="0">
                <a:solidFill>
                  <a:srgbClr val="C00000"/>
                </a:solidFill>
                <a:latin typeface="Verdana" pitchFamily="34" charset="0"/>
                <a:ea typeface="Verdana" pitchFamily="34" charset="0"/>
                <a:cs typeface="Verdana" pitchFamily="34" charset="0"/>
                <a:sym typeface="Symbol"/>
              </a:rPr>
              <a:t>10</a:t>
            </a:r>
            <a:endParaRPr lang="en-US" sz="1400" b="1" dirty="0" smtClean="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MA = BA + EA</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1, then the program control jumps to new address calculated above. </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0, then next instruction of the program is executed.</a:t>
            </a:r>
            <a:endParaRPr lang="en-US" sz="1400" b="1" dirty="0" smtClean="0">
              <a:solidFill>
                <a:srgbClr val="C00000"/>
              </a:solidFill>
              <a:latin typeface="Verdana" pitchFamily="34" charset="0"/>
              <a:ea typeface="Verdana" pitchFamily="34" charset="0"/>
              <a:cs typeface="Verdana" pitchFamily="34" charset="0"/>
            </a:endParaRPr>
          </a:p>
        </p:txBody>
      </p:sp>
      <p:sp>
        <p:nvSpPr>
          <p:cNvPr id="11" name="TextBox 10"/>
          <p:cNvSpPr txBox="1"/>
          <p:nvPr/>
        </p:nvSpPr>
        <p:spPr>
          <a:xfrm>
            <a:off x="6615818" y="127323"/>
            <a:ext cx="2283660" cy="461665"/>
          </a:xfrm>
          <a:prstGeom prst="rect">
            <a:avLst/>
          </a:prstGeom>
          <a:noFill/>
        </p:spPr>
        <p:txBody>
          <a:bodyPr wrap="square" rtlCol="0">
            <a:spAutoFit/>
          </a:bodyPr>
          <a:lstStyle/>
          <a:p>
            <a:pPr algn="r"/>
            <a:r>
              <a:rPr lang="en-US" sz="1200" b="1" dirty="0" smtClean="0">
                <a:solidFill>
                  <a:srgbClr val="FF0000"/>
                </a:solidFill>
              </a:rPr>
              <a:t>Group IV : Relative Addressing mode</a:t>
            </a:r>
            <a:endParaRPr lang="en-US" sz="1200" b="1" dirty="0">
              <a:solidFill>
                <a:srgbClr val="FF0000"/>
              </a:solidFill>
            </a:endParaRPr>
          </a:p>
        </p:txBody>
      </p:sp>
    </p:spTree>
    <p:extLst>
      <p:ext uri="{BB962C8B-B14F-4D97-AF65-F5344CB8AC3E}">
        <p14:creationId xmlns:p14="http://schemas.microsoft.com/office/powerpoint/2010/main" xmlns="" val="3742127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84964" y="3747448"/>
            <a:ext cx="73881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51816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5608" y="274320"/>
            <a:ext cx="7498080" cy="487680"/>
          </a:xfrm>
        </p:spPr>
        <p:txBody>
          <a:bodyPr>
            <a:normAutofit fontScale="90000"/>
          </a:bodyPr>
          <a:lstStyle/>
          <a:p>
            <a:r>
              <a:rPr lang="en-US" dirty="0" smtClean="0">
                <a:solidFill>
                  <a:srgbClr val="FF0000"/>
                </a:solidFill>
              </a:rPr>
              <a:t>Addressing Modes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85E6815B-E59C-4D87-B1F6-ECBDD22AF1DC}" type="slidenum">
              <a:rPr lang="en-US" smtClean="0"/>
              <a:pPr/>
              <a:t>48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5" name="Rectangle 24"/>
          <p:cNvSpPr/>
          <p:nvPr/>
        </p:nvSpPr>
        <p:spPr>
          <a:xfrm>
            <a:off x="3810000" y="762000"/>
            <a:ext cx="51054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Instructions using this mode have no operands. The instruction itself will specify the data to be operated by the instruction.</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CLC</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This clears the carry flag to zero.</a:t>
            </a:r>
          </a:p>
        </p:txBody>
      </p:sp>
      <p:sp>
        <p:nvSpPr>
          <p:cNvPr id="10" name="TextBox 9"/>
          <p:cNvSpPr txBox="1"/>
          <p:nvPr/>
        </p:nvSpPr>
        <p:spPr>
          <a:xfrm>
            <a:off x="6615818" y="127323"/>
            <a:ext cx="2283660" cy="461665"/>
          </a:xfrm>
          <a:prstGeom prst="rect">
            <a:avLst/>
          </a:prstGeom>
          <a:noFill/>
        </p:spPr>
        <p:txBody>
          <a:bodyPr wrap="square" rtlCol="0">
            <a:spAutoFit/>
          </a:bodyPr>
          <a:lstStyle/>
          <a:p>
            <a:pPr algn="r"/>
            <a:r>
              <a:rPr lang="en-US" sz="1200" b="1" dirty="0" smtClean="0">
                <a:solidFill>
                  <a:srgbClr val="FF0000"/>
                </a:solidFill>
              </a:rPr>
              <a:t>Group IV : Implied Addressing mode</a:t>
            </a:r>
            <a:endParaRPr lang="en-US" sz="1200" b="1" dirty="0">
              <a:solidFill>
                <a:srgbClr val="FF0000"/>
              </a:solidFill>
            </a:endParaRPr>
          </a:p>
        </p:txBody>
      </p:sp>
    </p:spTree>
    <p:extLst>
      <p:ext uri="{BB962C8B-B14F-4D97-AF65-F5344CB8AC3E}">
        <p14:creationId xmlns:p14="http://schemas.microsoft.com/office/powerpoint/2010/main" xmlns="" val="227627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5563584"/>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704088"/>
            <a:ext cx="8305800" cy="515112"/>
          </a:xfrm>
        </p:spPr>
        <p:txBody>
          <a:bodyPr>
            <a:normAutofit fontScale="90000"/>
          </a:bodyPr>
          <a:lstStyle/>
          <a:p>
            <a:r>
              <a:rPr lang="en-US" b="1" dirty="0" smtClean="0">
                <a:solidFill>
                  <a:srgbClr val="FF0000"/>
                </a:solidFill>
              </a:rPr>
              <a:t>Pins and Signals</a:t>
            </a:r>
            <a:endParaRPr lang="en-US" b="1" dirty="0">
              <a:solidFill>
                <a:srgbClr val="FF0000"/>
              </a:solidFill>
            </a:endParaRPr>
          </a:p>
        </p:txBody>
      </p:sp>
      <p:sp>
        <p:nvSpPr>
          <p:cNvPr id="44" name="Slide Number Placeholder 43"/>
          <p:cNvSpPr>
            <a:spLocks noGrp="1"/>
          </p:cNvSpPr>
          <p:nvPr>
            <p:ph type="sldNum" sz="quarter" idx="12"/>
          </p:nvPr>
        </p:nvSpPr>
        <p:spPr/>
        <p:txBody>
          <a:bodyPr/>
          <a:lstStyle/>
          <a:p>
            <a:fld id="{85E6815B-E59C-4D87-B1F6-ECBDD22AF1DC}" type="slidenum">
              <a:rPr lang="en-US" smtClean="0"/>
              <a:pPr/>
              <a:t>5</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172354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RESET (Input)</a:t>
            </a: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Causes </a:t>
            </a:r>
            <a:r>
              <a:rPr lang="en-US" sz="1400" b="1" dirty="0">
                <a:latin typeface="Verdana" pitchFamily="34" charset="0"/>
                <a:ea typeface="Verdana" pitchFamily="34" charset="0"/>
                <a:cs typeface="Verdana" pitchFamily="34" charset="0"/>
              </a:rPr>
              <a:t>the processor to immediately terminate its present  activity.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must be active HIGH for at least four clock cycles.</a:t>
            </a:r>
          </a:p>
        </p:txBody>
      </p:sp>
      <p:sp>
        <p:nvSpPr>
          <p:cNvPr id="10" name="Rectangle 9"/>
          <p:cNvSpPr/>
          <p:nvPr/>
        </p:nvSpPr>
        <p:spPr>
          <a:xfrm>
            <a:off x="4648200" y="2606695"/>
            <a:ext cx="4343400" cy="1508105"/>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CLK</a:t>
            </a:r>
          </a:p>
          <a:p>
            <a:pPr algn="ctr"/>
            <a:endParaRPr lang="en-US"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clock input provides the basic timing for processor operation and bus control activity. Its an asymmetric square wave with 33% duty cycle.</a:t>
            </a:r>
          </a:p>
        </p:txBody>
      </p:sp>
      <p:sp>
        <p:nvSpPr>
          <p:cNvPr id="11" name="Rectangle 10"/>
          <p:cNvSpPr/>
          <p:nvPr/>
        </p:nvSpPr>
        <p:spPr>
          <a:xfrm>
            <a:off x="4648200" y="4191000"/>
            <a:ext cx="4343400" cy="2585323"/>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INTR Interrupt </a:t>
            </a:r>
            <a:r>
              <a:rPr lang="en-US" b="1" dirty="0">
                <a:latin typeface="Verdana" pitchFamily="34" charset="0"/>
                <a:ea typeface="Verdana" pitchFamily="34" charset="0"/>
                <a:cs typeface="Verdana" pitchFamily="34" charset="0"/>
              </a:rPr>
              <a:t>Request  </a:t>
            </a:r>
          </a:p>
          <a:p>
            <a:endParaRPr lang="en-US" b="1"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is a triggered input. This is sampled during the last clock cycles of each instruction to determine the availability of the request. If any interrupt request is pending, the processor enters the interrupt acknowledge cycle.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signal is active high and internally synchronized.</a:t>
            </a:r>
          </a:p>
        </p:txBody>
      </p:sp>
    </p:spTree>
    <p:extLst>
      <p:ext uri="{BB962C8B-B14F-4D97-AF65-F5344CB8AC3E}">
        <p14:creationId xmlns:p14="http://schemas.microsoft.com/office/powerpoint/2010/main" xmlns="" val="31765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3.43201E-6 L 1.38889E-6 0.03677 " pathEditMode="relative" rAng="0" ptsTypes="AA">
                                      <p:cBhvr>
                                        <p:cTn id="6" dur="500" fill="hold"/>
                                        <p:tgtEl>
                                          <p:spTgt spid="48"/>
                                        </p:tgtEl>
                                        <p:attrNameLst>
                                          <p:attrName>ppt_x</p:attrName>
                                          <p:attrName>ppt_y</p:attrName>
                                        </p:attrNameLst>
                                      </p:cBhvr>
                                      <p:rCtr x="0" y="1827"/>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1" nodeType="clickEffect">
                                  <p:stCondLst>
                                    <p:cond delay="0"/>
                                  </p:stCondLst>
                                  <p:childTnLst>
                                    <p:animMotion origin="layout" path="M 1.38889E-6 0.03677 L -0.25 0.03677 " pathEditMode="relative" rAng="0" ptsTypes="AA">
                                      <p:cBhvr>
                                        <p:cTn id="13" dur="500" fill="hold"/>
                                        <p:tgtEl>
                                          <p:spTgt spid="48"/>
                                        </p:tgtEl>
                                        <p:attrNameLst>
                                          <p:attrName>ppt_x</p:attrName>
                                          <p:attrName>ppt_y</p:attrName>
                                        </p:attrNameLst>
                                      </p:cBhvr>
                                      <p:rCtr x="-12500"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64" presetClass="path" presetSubtype="0" accel="50000" decel="50000" fill="hold" grpId="2" nodeType="withEffect">
                                  <p:stCondLst>
                                    <p:cond delay="0"/>
                                  </p:stCondLst>
                                  <p:childTnLst>
                                    <p:animMotion origin="layout" path="M -0.25 0.03677 L -0.25 0.00347 " pathEditMode="relative" rAng="0" ptsTypes="AA">
                                      <p:cBhvr>
                                        <p:cTn id="20" dur="500" fill="hold"/>
                                        <p:tgtEl>
                                          <p:spTgt spid="48"/>
                                        </p:tgtEl>
                                        <p:attrNameLst>
                                          <p:attrName>ppt_x</p:attrName>
                                          <p:attrName>ppt_y</p:attrName>
                                        </p:attrNameLst>
                                      </p:cBhvr>
                                      <p:rCtr x="0" y="-1665"/>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64" presetClass="path" presetSubtype="0" accel="50000" decel="50000" fill="hold" grpId="3" nodeType="withEffect">
                                  <p:stCondLst>
                                    <p:cond delay="0"/>
                                  </p:stCondLst>
                                  <p:childTnLst>
                                    <p:animMotion origin="layout" path="M -0.25 0.00347 L -0.25 -0.02983 " pathEditMode="relative" rAng="0" ptsTypes="AA">
                                      <p:cBhvr>
                                        <p:cTn id="27" dur="500" fill="hold"/>
                                        <p:tgtEl>
                                          <p:spTgt spid="48"/>
                                        </p:tgtEl>
                                        <p:attrNameLst>
                                          <p:attrName>ppt_x</p:attrName>
                                          <p:attrName>ppt_y</p:attrName>
                                        </p:attrNameLst>
                                      </p:cBhvr>
                                      <p:rCtr x="0" y="-1665"/>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4" nodeType="clickEffect">
                                  <p:stCondLst>
                                    <p:cond delay="0"/>
                                  </p:stCondLst>
                                  <p:childTnLst>
                                    <p:animMotion origin="layout" path="M -0.25 -0.02983 L -0.25 -0.06313 " pathEditMode="relative" rAng="0" ptsTypes="AA">
                                      <p:cBhvr>
                                        <p:cTn id="31" dur="500" fill="hold"/>
                                        <p:tgtEl>
                                          <p:spTgt spid="48"/>
                                        </p:tgtEl>
                                        <p:attrNameLst>
                                          <p:attrName>ppt_x</p:attrName>
                                          <p:attrName>ppt_y</p:attrName>
                                        </p:attrNameLst>
                                      </p:cBhvr>
                                      <p:rCtr x="0" y="-1665"/>
                                    </p:animMotion>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5" nodeType="clickEffect">
                                  <p:stCondLst>
                                    <p:cond delay="0"/>
                                  </p:stCondLst>
                                  <p:childTnLst>
                                    <p:animMotion origin="layout" path="M -0.25 -0.06521 L -0.00747 -0.57585 " pathEditMode="relative" rAng="0" ptsTypes="AA">
                                      <p:cBhvr>
                                        <p:cTn id="35" dur="500" fill="hold"/>
                                        <p:tgtEl>
                                          <p:spTgt spid="48"/>
                                        </p:tgtEl>
                                        <p:attrNameLst>
                                          <p:attrName>ppt_x</p:attrName>
                                          <p:attrName>ppt_y</p:attrName>
                                        </p:attrNameLst>
                                      </p:cBhvr>
                                      <p:rCtr x="12118" y="-2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P spid="48" grpId="5" animBg="1"/>
      <p:bldP spid="47"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4800" y="990600"/>
            <a:ext cx="4572000" cy="88187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704088"/>
            <a:ext cx="8458200" cy="667512"/>
          </a:xfrm>
        </p:spPr>
        <p:txBody>
          <a:bodyPr>
            <a:normAutofit fontScale="90000"/>
          </a:bodyPr>
          <a:lstStyle/>
          <a:p>
            <a:r>
              <a:rPr lang="en-US" b="1" dirty="0" smtClean="0">
                <a:solidFill>
                  <a:srgbClr val="FF0000"/>
                </a:solidFill>
              </a:rPr>
              <a:t>Pins and Signals</a:t>
            </a:r>
            <a:endParaRPr lang="en-US" b="1"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6</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1752600"/>
            <a:ext cx="3200400" cy="15865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03507" y="138752"/>
            <a:ext cx="2249334" cy="400110"/>
          </a:xfrm>
          <a:prstGeom prst="rect">
            <a:avLst/>
          </a:prstGeom>
          <a:noFill/>
        </p:spPr>
        <p:txBody>
          <a:bodyPr wrap="none" rtlCol="0">
            <a:spAutoFit/>
          </a:bodyPr>
          <a:lstStyle/>
          <a:p>
            <a:r>
              <a:rPr lang="en-US" sz="2000" b="1" dirty="0" smtClean="0">
                <a:latin typeface="Verdana" pitchFamily="34" charset="0"/>
                <a:ea typeface="Verdana" pitchFamily="34" charset="0"/>
                <a:cs typeface="Verdana" pitchFamily="34" charset="0"/>
              </a:rPr>
              <a:t>Min/ Max Pins</a:t>
            </a:r>
            <a:endParaRPr lang="en-US" sz="2000" b="1" dirty="0">
              <a:latin typeface="Verdana" pitchFamily="34" charset="0"/>
              <a:ea typeface="Verdana" pitchFamily="34" charset="0"/>
              <a:cs typeface="Verdana" pitchFamily="34" charset="0"/>
            </a:endParaRPr>
          </a:p>
        </p:txBody>
      </p:sp>
      <p:sp>
        <p:nvSpPr>
          <p:cNvPr id="6" name="Rectangle 5"/>
          <p:cNvSpPr/>
          <p:nvPr/>
        </p:nvSpPr>
        <p:spPr>
          <a:xfrm>
            <a:off x="4114800" y="1066800"/>
            <a:ext cx="4572000" cy="5047536"/>
          </a:xfrm>
          <a:prstGeom prst="rect">
            <a:avLst/>
          </a:prstGeom>
        </p:spPr>
        <p:txBody>
          <a:bodyPr>
            <a:spAutoFit/>
          </a:bodyPr>
          <a:lstStyle/>
          <a:p>
            <a:pPr algn="just"/>
            <a:r>
              <a:rPr lang="en-US" sz="1400" b="1" dirty="0">
                <a:latin typeface="Verdana" pitchFamily="34" charset="0"/>
                <a:ea typeface="Verdana" pitchFamily="34" charset="0"/>
                <a:cs typeface="Verdana" pitchFamily="34" charset="0"/>
              </a:rPr>
              <a:t>The 8086 microprocessor can work in two  modes of  operations :</a:t>
            </a:r>
            <a:r>
              <a:rPr lang="en-US" sz="1400" b="1" dirty="0" smtClean="0">
                <a:latin typeface="Verdana" pitchFamily="34" charset="0"/>
                <a:ea typeface="Verdana" pitchFamily="34" charset="0"/>
                <a:cs typeface="Verdana" pitchFamily="34" charset="0"/>
              </a:rPr>
              <a:t> </a:t>
            </a:r>
            <a:r>
              <a:rPr lang="en-US" sz="1400" b="1" dirty="0" smtClean="0">
                <a:solidFill>
                  <a:srgbClr val="FF0066"/>
                </a:solidFill>
                <a:latin typeface="Verdana" pitchFamily="34" charset="0"/>
                <a:ea typeface="Verdana" pitchFamily="34" charset="0"/>
                <a:cs typeface="Verdana" pitchFamily="34" charset="0"/>
              </a:rPr>
              <a:t>Minimum </a:t>
            </a:r>
            <a:r>
              <a:rPr lang="en-US" sz="1400" b="1" dirty="0">
                <a:solidFill>
                  <a:srgbClr val="FF0066"/>
                </a:solidFill>
                <a:latin typeface="Verdana" pitchFamily="34" charset="0"/>
                <a:ea typeface="Verdana" pitchFamily="34" charset="0"/>
                <a:cs typeface="Verdana" pitchFamily="34" charset="0"/>
              </a:rPr>
              <a:t>mode </a:t>
            </a:r>
            <a:r>
              <a:rPr lang="en-US" sz="1400" b="1" dirty="0">
                <a:latin typeface="Verdana" pitchFamily="34" charset="0"/>
                <a:ea typeface="Verdana" pitchFamily="34" charset="0"/>
                <a:cs typeface="Verdana" pitchFamily="34" charset="0"/>
              </a:rPr>
              <a:t>and </a:t>
            </a:r>
            <a:r>
              <a:rPr lang="en-US" sz="1400" b="1" dirty="0">
                <a:solidFill>
                  <a:srgbClr val="FF0066"/>
                </a:solidFill>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In </a:t>
            </a:r>
            <a:r>
              <a:rPr lang="en-US" sz="1400" b="1" dirty="0">
                <a:latin typeface="Verdana" pitchFamily="34" charset="0"/>
                <a:ea typeface="Verdana" pitchFamily="34" charset="0"/>
                <a:cs typeface="Verdana" pitchFamily="34" charset="0"/>
              </a:rPr>
              <a:t>the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of operation the microprocessor </a:t>
            </a:r>
            <a:r>
              <a:rPr lang="en-US" sz="1400" b="1" u="sng" dirty="0">
                <a:latin typeface="Verdana" pitchFamily="34" charset="0"/>
                <a:ea typeface="Verdana" pitchFamily="34" charset="0"/>
                <a:cs typeface="Verdana" pitchFamily="34" charset="0"/>
              </a:rPr>
              <a:t>do not </a:t>
            </a:r>
            <a:r>
              <a:rPr lang="en-US" sz="1400" b="1" dirty="0">
                <a:latin typeface="Verdana" pitchFamily="34" charset="0"/>
                <a:ea typeface="Verdana" pitchFamily="34" charset="0"/>
                <a:cs typeface="Verdana" pitchFamily="34" charset="0"/>
              </a:rPr>
              <a:t>associate with any co-processors   and can not be used for multiprocessor   systems.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In </a:t>
            </a:r>
            <a:r>
              <a:rPr lang="en-US" sz="1400" b="1" dirty="0">
                <a:latin typeface="Verdana" pitchFamily="34" charset="0"/>
                <a:ea typeface="Verdana" pitchFamily="34" charset="0"/>
                <a:cs typeface="Verdana" pitchFamily="34" charset="0"/>
              </a:rPr>
              <a:t>the </a:t>
            </a:r>
            <a:r>
              <a:rPr lang="en-US" sz="1400" b="1" u="sng" dirty="0">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the 8086 </a:t>
            </a:r>
            <a:r>
              <a:rPr lang="en-US" sz="1400" b="1" u="sng" dirty="0">
                <a:latin typeface="Verdana" pitchFamily="34" charset="0"/>
                <a:ea typeface="Verdana" pitchFamily="34" charset="0"/>
                <a:cs typeface="Verdana" pitchFamily="34" charset="0"/>
              </a:rPr>
              <a:t>can work</a:t>
            </a:r>
            <a:r>
              <a:rPr lang="en-US" sz="1400" b="1" dirty="0">
                <a:latin typeface="Verdana" pitchFamily="34" charset="0"/>
                <a:ea typeface="Verdana" pitchFamily="34" charset="0"/>
                <a:cs typeface="Verdana" pitchFamily="34" charset="0"/>
              </a:rPr>
              <a:t> in multi-processor or co-processor   configuration.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Minimum  </a:t>
            </a:r>
            <a:r>
              <a:rPr lang="en-US" sz="1400" b="1" dirty="0">
                <a:latin typeface="Verdana" pitchFamily="34" charset="0"/>
                <a:ea typeface="Verdana" pitchFamily="34" charset="0"/>
                <a:cs typeface="Verdana" pitchFamily="34" charset="0"/>
              </a:rPr>
              <a:t>or maximum </a:t>
            </a:r>
            <a:r>
              <a:rPr lang="en-US" sz="1400" b="1" dirty="0" smtClean="0">
                <a:latin typeface="Verdana" pitchFamily="34" charset="0"/>
                <a:ea typeface="Verdana" pitchFamily="34" charset="0"/>
                <a:cs typeface="Verdana" pitchFamily="34" charset="0"/>
              </a:rPr>
              <a:t>mode operations  </a:t>
            </a:r>
            <a:r>
              <a:rPr lang="en-US" sz="1400" b="1" dirty="0">
                <a:latin typeface="Verdana" pitchFamily="34" charset="0"/>
                <a:ea typeface="Verdana" pitchFamily="34" charset="0"/>
                <a:cs typeface="Verdana" pitchFamily="34" charset="0"/>
              </a:rPr>
              <a:t>are decided by the pin MN/ MX(Active low).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this pin is </a:t>
            </a:r>
            <a:r>
              <a:rPr lang="en-US" sz="1400" b="1" u="sng" dirty="0">
                <a:latin typeface="Verdana" pitchFamily="34" charset="0"/>
                <a:ea typeface="Verdana" pitchFamily="34" charset="0"/>
                <a:cs typeface="Verdana" pitchFamily="34" charset="0"/>
              </a:rPr>
              <a:t>high</a:t>
            </a:r>
            <a:r>
              <a:rPr lang="en-US" sz="1400" b="1" dirty="0">
                <a:latin typeface="Verdana" pitchFamily="34" charset="0"/>
                <a:ea typeface="Verdana" pitchFamily="34" charset="0"/>
                <a:cs typeface="Verdana" pitchFamily="34" charset="0"/>
              </a:rPr>
              <a:t> 8086 operates in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otherwise it operates in </a:t>
            </a:r>
            <a:r>
              <a:rPr lang="en-US" sz="1400" b="1" dirty="0" smtClean="0">
                <a:latin typeface="Verdana" pitchFamily="34" charset="0"/>
                <a:ea typeface="Verdana" pitchFamily="34" charset="0"/>
                <a:cs typeface="Verdana" pitchFamily="34" charset="0"/>
              </a:rPr>
              <a:t>Maximum </a:t>
            </a:r>
            <a:r>
              <a:rPr lang="en-US" sz="1400" b="1" dirty="0">
                <a:latin typeface="Verdana" pitchFamily="34" charset="0"/>
                <a:ea typeface="Verdana" pitchFamily="34" charset="0"/>
                <a:cs typeface="Verdana" pitchFamily="34" charset="0"/>
              </a:rPr>
              <a:t>mode.</a:t>
            </a:r>
          </a:p>
        </p:txBody>
      </p:sp>
      <p:sp>
        <p:nvSpPr>
          <p:cNvPr id="21" name="Rectangle 20"/>
          <p:cNvSpPr/>
          <p:nvPr/>
        </p:nvSpPr>
        <p:spPr>
          <a:xfrm>
            <a:off x="1351129" y="3557872"/>
            <a:ext cx="1890215" cy="16228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3352800"/>
            <a:ext cx="1022294" cy="3673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827068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3.14524E-6 L 0 0.16883 " pathEditMode="relative" rAng="0" ptsTypes="AA">
                                      <p:cBhvr>
                                        <p:cTn id="12" dur="500" fill="hold"/>
                                        <p:tgtEl>
                                          <p:spTgt spid="7"/>
                                        </p:tgtEl>
                                        <p:attrNameLst>
                                          <p:attrName>ppt_x</p:attrName>
                                          <p:attrName>ppt_y</p:attrName>
                                        </p:attrNameLst>
                                      </p:cBhvr>
                                      <p:rCtr x="0" y="844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 0.16883 L 0 0.34644 " pathEditMode="relative" rAng="0" ptsTypes="AA">
                                      <p:cBhvr>
                                        <p:cTn id="16" dur="500" fill="hold"/>
                                        <p:tgtEl>
                                          <p:spTgt spid="7"/>
                                        </p:tgtEl>
                                        <p:attrNameLst>
                                          <p:attrName>ppt_x</p:attrName>
                                          <p:attrName>ppt_y</p:attrName>
                                        </p:attrNameLst>
                                      </p:cBhvr>
                                      <p:rCtr x="0" y="888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 0.34644 L 0 0.47965 " pathEditMode="relative" rAng="0" ptsTypes="AA">
                                      <p:cBhvr>
                                        <p:cTn id="20" dur="500" fill="hold"/>
                                        <p:tgtEl>
                                          <p:spTgt spid="7"/>
                                        </p:tgtEl>
                                        <p:attrNameLst>
                                          <p:attrName>ppt_x</p:attrName>
                                          <p:attrName>ppt_y</p:attrName>
                                        </p:attrNameLst>
                                      </p:cBhvr>
                                      <p:rCtr x="0" y="666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3" nodeType="clickEffect">
                                  <p:stCondLst>
                                    <p:cond delay="0"/>
                                  </p:stCondLst>
                                  <p:childTnLst>
                                    <p:animMotion origin="layout" path="M 0 0.47965 L 0 0.62396 " pathEditMode="relative" rAng="0" ptsTypes="AA">
                                      <p:cBhvr>
                                        <p:cTn id="24" dur="500" fill="hold"/>
                                        <p:tgtEl>
                                          <p:spTgt spid="7"/>
                                        </p:tgtEl>
                                        <p:attrNameLst>
                                          <p:attrName>ppt_x</p:attrName>
                                          <p:attrName>ppt_y</p:attrName>
                                        </p:attrNameLst>
                                      </p:cBhvr>
                                      <p:rCtr x="0" y="7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4539344"/>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704088"/>
            <a:ext cx="3124200" cy="819912"/>
          </a:xfrm>
        </p:spPr>
        <p:txBody>
          <a:bodyPr>
            <a:normAutofit fontScale="90000"/>
          </a:bodyPr>
          <a:lstStyle/>
          <a:p>
            <a:r>
              <a:rPr lang="en-US" sz="3600" b="1" dirty="0" smtClean="0">
                <a:solidFill>
                  <a:srgbClr val="FF0000"/>
                </a:solidFill>
              </a:rPr>
              <a:t>Pins and Signals</a:t>
            </a:r>
            <a:endParaRPr lang="en-US" sz="3600" b="1"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7</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45" name="TextBox 44"/>
              <p:cNvSpPr txBox="1"/>
              <p:nvPr/>
            </p:nvSpPr>
            <p:spPr>
              <a:xfrm>
                <a:off x="3429000" y="762000"/>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8086 itself generates all the bus control signals</a:t>
                </a:r>
                <a:endParaRPr lang="en-US" sz="1400" b="1" dirty="0">
                  <a:latin typeface="Verdana" pitchFamily="34" charset="0"/>
                  <a:ea typeface="Verdana" pitchFamily="34" charset="0"/>
                  <a:cs typeface="Verdana"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694115271"/>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DT/</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m:t>
                                  </m:r>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694115271"/>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5"/>
                          <a:stretch>
                            <a:fillRect r="-489610" b="-7619"/>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49" name="Table 48"/>
              <p:cNvGraphicFramePr>
                <a:graphicFrameLocks noGrp="1"/>
              </p:cNvGraphicFramePr>
              <p:nvPr>
                <p:extLst>
                  <p:ext uri="{D42A27DB-BD31-4B8C-83A1-F6EECF244321}">
                    <p14:modId xmlns:p14="http://schemas.microsoft.com/office/powerpoint/2010/main" val="337392843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𝐃𝐄𝐍</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9" name="Table 48"/>
              <p:cNvGraphicFramePr>
                <a:graphicFrameLocks noGrp="1"/>
              </p:cNvGraphicFramePr>
              <p:nvPr>
                <p:extLst>
                  <p:ext uri="{D42A27DB-BD31-4B8C-83A1-F6EECF244321}">
                    <p14:modId xmlns:p14="http://schemas.microsoft.com/office/powerpoint/2010/main" xmlns="" xmlns:a14="http://schemas.microsoft.com/office/drawing/2010/main" val="337392843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gridCol w="4591828"/>
                  </a:tblGrid>
                  <a:tr h="457200">
                    <a:tc>
                      <a:txBody>
                        <a:bodyPr/>
                        <a:lstStyle/>
                        <a:p>
                          <a:endParaRPr lang="en-US"/>
                        </a:p>
                      </a:txBody>
                      <a:tcPr>
                        <a:blipFill rotWithShape="1">
                          <a:blip r:embed="rId6"/>
                          <a:stretch>
                            <a:fillRect t="-1333" r="-489610" b="-9333"/>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graphicFrame>
        <p:nvGraphicFramePr>
          <p:cNvPr id="50" name="Table 49"/>
          <p:cNvGraphicFramePr>
            <a:graphicFrameLocks noGrp="1"/>
          </p:cNvGraphicFramePr>
          <p:nvPr>
            <p:extLst>
              <p:ext uri="{D42A27DB-BD31-4B8C-83A1-F6EECF244321}">
                <p14:modId xmlns:p14="http://schemas.microsoft.com/office/powerpoint/2010/main" xmlns="" val="3590338562"/>
              </p:ext>
            </p:extLst>
          </p:nvPr>
        </p:nvGraphicFramePr>
        <p:xfrm>
          <a:off x="3385457" y="385572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ALE</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Address Latch Enable</a:t>
                      </a:r>
                      <a:r>
                        <a:rPr lang="en-US" sz="1200" dirty="0" smtClean="0">
                          <a:solidFill>
                            <a:schemeClr val="tx1"/>
                          </a:solidFill>
                          <a:latin typeface="Verdana" pitchFamily="34" charset="0"/>
                          <a:ea typeface="Verdana" pitchFamily="34" charset="0"/>
                          <a:cs typeface="Verdana" pitchFamily="34" charset="0"/>
                        </a:rPr>
                        <a:t>) Used</a:t>
                      </a:r>
                      <a:r>
                        <a:rPr lang="en-US" sz="1200" baseline="0" dirty="0" smtClean="0">
                          <a:solidFill>
                            <a:schemeClr val="tx1"/>
                          </a:solidFill>
                          <a:latin typeface="Verdana" pitchFamily="34" charset="0"/>
                          <a:ea typeface="Verdana" pitchFamily="34" charset="0"/>
                          <a:cs typeface="Verdana" pitchFamily="34" charset="0"/>
                        </a:rPr>
                        <a:t> to </a:t>
                      </a:r>
                      <a:r>
                        <a:rPr lang="en-US" sz="1200" baseline="0" dirty="0" err="1" smtClean="0">
                          <a:solidFill>
                            <a:schemeClr val="tx1"/>
                          </a:solidFill>
                          <a:latin typeface="Verdana" pitchFamily="34" charset="0"/>
                          <a:ea typeface="Verdana" pitchFamily="34" charset="0"/>
                          <a:cs typeface="Verdana" pitchFamily="34" charset="0"/>
                        </a:rPr>
                        <a:t>demultiplex</a:t>
                      </a:r>
                      <a:r>
                        <a:rPr lang="en-US" sz="1200" baseline="0" dirty="0" smtClean="0">
                          <a:solidFill>
                            <a:schemeClr val="tx1"/>
                          </a:solidFill>
                          <a:latin typeface="Verdana" pitchFamily="34" charset="0"/>
                          <a:ea typeface="Verdana" pitchFamily="34" charset="0"/>
                          <a:cs typeface="Verdana" pitchFamily="34" charset="0"/>
                        </a:rPr>
                        <a:t> the address and data lines using external latches</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AlternateContent xmlns:mc="http://schemas.openxmlformats.org/markup-compatibility/2006">
        <mc:Choice xmlns:a14="http://schemas.microsoft.com/office/drawing/2010/main" xmlns="" Requires="a14">
          <p:graphicFrame>
            <p:nvGraphicFramePr>
              <p:cNvPr id="51" name="Table 50"/>
              <p:cNvGraphicFramePr>
                <a:graphicFrameLocks noGrp="1"/>
              </p:cNvGraphicFramePr>
              <p:nvPr>
                <p:extLst>
                  <p:ext uri="{D42A27DB-BD31-4B8C-83A1-F6EECF244321}">
                    <p14:modId xmlns:p14="http://schemas.microsoft.com/office/powerpoint/2010/main" val="87097923"/>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M/</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𝐈𝐎</m:t>
                                  </m:r>
                                </m:e>
                              </m:acc>
                            </m:oMath>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51" name="Table 50"/>
              <p:cNvGraphicFramePr>
                <a:graphicFrameLocks noGrp="1"/>
              </p:cNvGraphicFramePr>
              <p:nvPr>
                <p:extLst>
                  <p:ext uri="{D42A27DB-BD31-4B8C-83A1-F6EECF244321}">
                    <p14:modId xmlns:p14="http://schemas.microsoft.com/office/powerpoint/2010/main" xmlns="" xmlns:a14="http://schemas.microsoft.com/office/drawing/2010/main" val="87097923"/>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7"/>
                          <a:stretch>
                            <a:fillRect t="-952" r="-489610" b="-6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52" name="Table 51"/>
              <p:cNvGraphicFramePr>
                <a:graphicFrameLocks noGrp="1"/>
              </p:cNvGraphicFramePr>
              <p:nvPr>
                <p:extLst>
                  <p:ext uri="{D42A27DB-BD31-4B8C-83A1-F6EECF244321}">
                    <p14:modId xmlns:p14="http://schemas.microsoft.com/office/powerpoint/2010/main" val="3770986844"/>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𝐖𝐑</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52" name="Table 51"/>
              <p:cNvGraphicFramePr>
                <a:graphicFrameLocks noGrp="1"/>
              </p:cNvGraphicFramePr>
              <p:nvPr>
                <p:extLst>
                  <p:ext uri="{D42A27DB-BD31-4B8C-83A1-F6EECF244321}">
                    <p14:modId xmlns:p14="http://schemas.microsoft.com/office/powerpoint/2010/main" xmlns="" xmlns:a14="http://schemas.microsoft.com/office/drawing/2010/main" val="3770986844"/>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gridCol w="4591828"/>
                  </a:tblGrid>
                  <a:tr h="457200">
                    <a:tc>
                      <a:txBody>
                        <a:bodyPr/>
                        <a:lstStyle/>
                        <a:p>
                          <a:endParaRPr lang="en-US"/>
                        </a:p>
                      </a:txBody>
                      <a:tcPr>
                        <a:blipFill rotWithShape="1">
                          <a:blip r:embed="rId8"/>
                          <a:stretch>
                            <a:fillRect t="-1333" r="-489610" b="-9333"/>
                          </a:stretch>
                        </a:blipFill>
                      </a:tcPr>
                    </a:tc>
                    <a:tc>
                      <a:txBody>
                        <a:bodyPr/>
                        <a:lstStyle/>
                        <a:p>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53" name="Table 52"/>
              <p:cNvGraphicFramePr>
                <a:graphicFrameLocks noGrp="1"/>
              </p:cNvGraphicFramePr>
              <p:nvPr>
                <p:extLst>
                  <p:ext uri="{D42A27DB-BD31-4B8C-83A1-F6EECF244321}">
                    <p14:modId xmlns:p14="http://schemas.microsoft.com/office/powerpoint/2010/main" val="2490951794"/>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𝐈𝐍𝐓𝐀</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53" name="Table 52"/>
              <p:cNvGraphicFramePr>
                <a:graphicFrameLocks noGrp="1"/>
              </p:cNvGraphicFramePr>
              <p:nvPr>
                <p:extLst>
                  <p:ext uri="{D42A27DB-BD31-4B8C-83A1-F6EECF244321}">
                    <p14:modId xmlns:p14="http://schemas.microsoft.com/office/powerpoint/2010/main" xmlns="" xmlns:a14="http://schemas.microsoft.com/office/drawing/2010/main" val="2490951794"/>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9"/>
                          <a:stretch>
                            <a:fillRect r="-489610" b="-7619"/>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p:sp>
        <p:nvSpPr>
          <p:cNvPr id="4" name="Rectangle 3"/>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91456" y="188879"/>
            <a:ext cx="2906565" cy="338554"/>
          </a:xfrm>
          <a:prstGeom prst="rect">
            <a:avLst/>
          </a:prstGeom>
          <a:solidFill>
            <a:srgbClr val="99FFCC"/>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Minimum </a:t>
            </a:r>
            <a:r>
              <a:rPr lang="en-US" sz="1600" b="1" dirty="0">
                <a:solidFill>
                  <a:srgbClr val="FF0000"/>
                </a:solidFill>
                <a:latin typeface="Verdana" pitchFamily="34" charset="0"/>
                <a:ea typeface="Verdana" pitchFamily="34" charset="0"/>
                <a:cs typeface="Verdana" pitchFamily="34" charset="0"/>
              </a:rPr>
              <a:t>mode signals</a:t>
            </a:r>
          </a:p>
        </p:txBody>
      </p:sp>
    </p:spTree>
    <p:extLst>
      <p:ext uri="{BB962C8B-B14F-4D97-AF65-F5344CB8AC3E}">
        <p14:creationId xmlns:p14="http://schemas.microsoft.com/office/powerpoint/2010/main" xmlns="" val="222887534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42" presetClass="path" presetSubtype="0" accel="50000" decel="50000" fill="hold" grpId="1" nodeType="withEffect">
                                  <p:stCondLst>
                                    <p:cond delay="0"/>
                                  </p:stCondLst>
                                  <p:childTnLst>
                                    <p:animMotion origin="layout" path="M 2.77778E-6 1.85185E-6 L 2.77778E-6 0.03171 " pathEditMode="relative" rAng="0" ptsTypes="AA">
                                      <p:cBhvr>
                                        <p:cTn id="17" dur="500" fill="hold"/>
                                        <p:tgtEl>
                                          <p:spTgt spid="44"/>
                                        </p:tgtEl>
                                        <p:attrNameLst>
                                          <p:attrName>ppt_x</p:attrName>
                                          <p:attrName>ppt_y</p:attrName>
                                        </p:attrNameLst>
                                      </p:cBhvr>
                                      <p:rCtr x="0" y="1574"/>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42" presetClass="path" presetSubtype="0" accel="50000" decel="50000" fill="hold" grpId="2" nodeType="withEffect">
                                  <p:stCondLst>
                                    <p:cond delay="0"/>
                                  </p:stCondLst>
                                  <p:childTnLst>
                                    <p:animMotion origin="layout" path="M 2.77778E-6 0.03171 L 2.77778E-6 0.06342 " pathEditMode="relative" rAng="0" ptsTypes="AA">
                                      <p:cBhvr>
                                        <p:cTn id="24" dur="500" fill="hold"/>
                                        <p:tgtEl>
                                          <p:spTgt spid="44"/>
                                        </p:tgtEl>
                                        <p:attrNameLst>
                                          <p:attrName>ppt_x</p:attrName>
                                          <p:attrName>ppt_y</p:attrName>
                                        </p:attrNameLst>
                                      </p:cBhvr>
                                      <p:rCtr x="0" y="1574"/>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64" presetClass="path" presetSubtype="0" accel="50000" decel="50000" fill="hold" grpId="3" nodeType="withEffect">
                                  <p:stCondLst>
                                    <p:cond delay="0"/>
                                  </p:stCondLst>
                                  <p:childTnLst>
                                    <p:animMotion origin="layout" path="M 2.77778E-6 0.06412 L 2.77778E-6 -0.03588 " pathEditMode="relative" rAng="0" ptsTypes="AA">
                                      <p:cBhvr>
                                        <p:cTn id="31" dur="500" fill="hold"/>
                                        <p:tgtEl>
                                          <p:spTgt spid="44"/>
                                        </p:tgtEl>
                                        <p:attrNameLst>
                                          <p:attrName>ppt_x</p:attrName>
                                          <p:attrName>ppt_y</p:attrName>
                                        </p:attrNameLst>
                                      </p:cBhvr>
                                      <p:rCtr x="0" y="-500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64" presetClass="path" presetSubtype="0" accel="50000" decel="50000" fill="hold" grpId="4" nodeType="withEffect">
                                  <p:stCondLst>
                                    <p:cond delay="0"/>
                                  </p:stCondLst>
                                  <p:childTnLst>
                                    <p:animMotion origin="layout" path="M 2.77778E-6 -0.03496 L 2.77778E-6 -0.0581 " pathEditMode="relative" rAng="0" ptsTypes="AA">
                                      <p:cBhvr>
                                        <p:cTn id="38" dur="500" fill="hold"/>
                                        <p:tgtEl>
                                          <p:spTgt spid="44"/>
                                        </p:tgtEl>
                                        <p:attrNameLst>
                                          <p:attrName>ppt_x</p:attrName>
                                          <p:attrName>ppt_y</p:attrName>
                                        </p:attrNameLst>
                                      </p:cBhvr>
                                      <p:rCtr x="0" y="-1157"/>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42" presetClass="path" presetSubtype="0" accel="50000" decel="50000" fill="hold" grpId="5" nodeType="withEffect">
                                  <p:stCondLst>
                                    <p:cond delay="0"/>
                                  </p:stCondLst>
                                  <p:childTnLst>
                                    <p:animMotion origin="layout" path="M 2.77778E-6 -0.05648 L 2.77778E-6 0.08819 " pathEditMode="relative" rAng="0" ptsTypes="AA">
                                      <p:cBhvr>
                                        <p:cTn id="45" dur="500" fill="hold"/>
                                        <p:tgtEl>
                                          <p:spTgt spid="44"/>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4" grpId="3" animBg="1"/>
      <p:bldP spid="44" grpId="4" animBg="1"/>
      <p:bldP spid="44" grpId="5"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3733800"/>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609600"/>
            <a:ext cx="2514600" cy="1143000"/>
          </a:xfrm>
        </p:spPr>
        <p:txBody>
          <a:bodyPr>
            <a:normAutofit/>
          </a:bodyPr>
          <a:lstStyle/>
          <a:p>
            <a:r>
              <a:rPr lang="en-US" sz="3200" b="1" dirty="0" smtClean="0">
                <a:solidFill>
                  <a:srgbClr val="FF0000"/>
                </a:solidFill>
              </a:rPr>
              <a:t>Pins and Signals</a:t>
            </a:r>
            <a:endParaRPr lang="en-US" sz="3200" b="1"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8</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7" name="Table 46"/>
          <p:cNvGraphicFramePr>
            <a:graphicFrameLocks noGrp="1"/>
          </p:cNvGraphicFramePr>
          <p:nvPr>
            <p:extLst>
              <p:ext uri="{D42A27DB-BD31-4B8C-83A1-F6EECF244321}">
                <p14:modId xmlns:p14="http://schemas.microsoft.com/office/powerpoint/2010/main" xmlns="" val="1320106113"/>
              </p:ext>
            </p:extLst>
          </p:nvPr>
        </p:nvGraphicFramePr>
        <p:xfrm>
          <a:off x="3385457" y="2362200"/>
          <a:ext cx="5529943" cy="100584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HOLD</a:t>
                      </a:r>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Input signal to the processor form the</a:t>
                      </a:r>
                      <a:r>
                        <a:rPr lang="en-US" sz="1200" baseline="0" dirty="0" smtClean="0">
                          <a:solidFill>
                            <a:sysClr val="windowText" lastClr="000000"/>
                          </a:solidFill>
                          <a:latin typeface="Verdana" pitchFamily="34" charset="0"/>
                          <a:ea typeface="Verdana" pitchFamily="34" charset="0"/>
                          <a:cs typeface="Verdana" pitchFamily="34" charset="0"/>
                        </a:rPr>
                        <a:t> bus masters as a request to grant the control of the bus.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Usually used by the DMA controller to get the control of the bus.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xmlns="" val="2229589364"/>
              </p:ext>
            </p:extLst>
          </p:nvPr>
        </p:nvGraphicFramePr>
        <p:xfrm>
          <a:off x="3385457" y="3764280"/>
          <a:ext cx="5529943" cy="118872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HLDA</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Hold Acknowledge</a:t>
                      </a:r>
                      <a:r>
                        <a:rPr lang="en-US" sz="1200" dirty="0" smtClean="0">
                          <a:solidFill>
                            <a:sysClr val="windowText" lastClr="000000"/>
                          </a:solidFill>
                          <a:latin typeface="Verdana" pitchFamily="34" charset="0"/>
                          <a:ea typeface="Verdana" pitchFamily="34" charset="0"/>
                          <a:cs typeface="Verdana" pitchFamily="34" charset="0"/>
                        </a:rPr>
                        <a:t>) Acknowledge</a:t>
                      </a:r>
                      <a:r>
                        <a:rPr lang="en-US" sz="1200" baseline="0" dirty="0" smtClean="0">
                          <a:solidFill>
                            <a:sysClr val="windowText" lastClr="000000"/>
                          </a:solidFill>
                          <a:latin typeface="Verdana" pitchFamily="34" charset="0"/>
                          <a:ea typeface="Verdana" pitchFamily="34" charset="0"/>
                          <a:cs typeface="Verdana" pitchFamily="34" charset="0"/>
                        </a:rPr>
                        <a:t> signal by the processor to the bus master requesting the control of the bus through HOLD.</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dirty="0" smtClean="0">
                          <a:solidFill>
                            <a:sysClr val="windowText" lastClr="000000"/>
                          </a:solidFill>
                          <a:latin typeface="Verdana" pitchFamily="34" charset="0"/>
                          <a:ea typeface="Verdana" pitchFamily="34" charset="0"/>
                          <a:cs typeface="Verdana" pitchFamily="34" charset="0"/>
                        </a:rPr>
                        <a:t>The acknowledge</a:t>
                      </a:r>
                      <a:r>
                        <a:rPr lang="en-US" sz="1200" baseline="0" dirty="0" smtClean="0">
                          <a:solidFill>
                            <a:sysClr val="windowText" lastClr="000000"/>
                          </a:solidFill>
                          <a:latin typeface="Verdana" pitchFamily="34" charset="0"/>
                          <a:ea typeface="Verdana" pitchFamily="34" charset="0"/>
                          <a:cs typeface="Verdana" pitchFamily="34" charset="0"/>
                        </a:rPr>
                        <a:t> is asserted high, when the processor accepts HOLD.</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p:sp>
        <p:nvSpPr>
          <p:cNvPr id="10" name="Rectangle 9"/>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91456" y="188879"/>
            <a:ext cx="2906565" cy="338554"/>
          </a:xfrm>
          <a:prstGeom prst="rect">
            <a:avLst/>
          </a:prstGeom>
          <a:solidFill>
            <a:srgbClr val="99FFCC"/>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Minimum </a:t>
            </a:r>
            <a:r>
              <a:rPr lang="en-US" sz="1600" b="1" dirty="0">
                <a:solidFill>
                  <a:srgbClr val="FF0000"/>
                </a:solidFill>
                <a:latin typeface="Verdana" pitchFamily="34" charset="0"/>
                <a:ea typeface="Verdana" pitchFamily="34" charset="0"/>
                <a:cs typeface="Verdana" pitchFamily="34" charset="0"/>
              </a:rPr>
              <a:t>mode signals</a:t>
            </a:r>
          </a:p>
        </p:txBody>
      </p:sp>
      <mc:AlternateContent xmlns:mc="http://schemas.openxmlformats.org/markup-compatibility/2006">
        <mc:Choice xmlns:a14="http://schemas.microsoft.com/office/drawing/2010/main" xmlns="" Requires="a14">
          <p:sp>
            <p:nvSpPr>
              <p:cNvPr id="15" name="TextBox 14"/>
              <p:cNvSpPr txBox="1"/>
              <p:nvPr/>
            </p:nvSpPr>
            <p:spPr>
              <a:xfrm>
                <a:off x="3429000" y="762000"/>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8086 itself generates all the bus control signals</a:t>
                </a:r>
                <a:endParaRPr lang="en-US" sz="1400" b="1" dirty="0">
                  <a:latin typeface="Verdana" pitchFamily="34" charset="0"/>
                  <a:ea typeface="Verdana" pitchFamily="34" charset="0"/>
                  <a:cs typeface="Verdana"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p:spTree>
    <p:extLst>
      <p:ext uri="{BB962C8B-B14F-4D97-AF65-F5344CB8AC3E}">
        <p14:creationId xmlns:p14="http://schemas.microsoft.com/office/powerpoint/2010/main" xmlns="" val="30627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2" presetClass="path" presetSubtype="0" accel="50000" decel="50000" fill="hold" grpId="0" nodeType="withEffect">
                                  <p:stCondLst>
                                    <p:cond delay="0"/>
                                  </p:stCondLst>
                                  <p:childTnLst>
                                    <p:animMotion origin="layout" path="M 2.77778E-6 0.00463 L 2.77778E-6 0.03148 " pathEditMode="relative" rAng="0" ptsTypes="AA">
                                      <p:cBhvr>
                                        <p:cTn id="9" dur="500" fill="hold"/>
                                        <p:tgtEl>
                                          <p:spTgt spid="44"/>
                                        </p:tgtEl>
                                        <p:attrNameLst>
                                          <p:attrName>ppt_x</p:attrName>
                                          <p:attrName>ppt_y</p:attrName>
                                        </p:attrNameLst>
                                      </p:cBhvr>
                                      <p:rCtr x="0"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338891"/>
            <a:ext cx="1424940" cy="627902"/>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04088"/>
            <a:ext cx="2895600" cy="591312"/>
          </a:xfrm>
        </p:spPr>
        <p:txBody>
          <a:bodyPr>
            <a:normAutofit fontScale="90000"/>
          </a:bodyPr>
          <a:lstStyle/>
          <a:p>
            <a:r>
              <a:rPr lang="en-US" dirty="0" smtClean="0">
                <a:solidFill>
                  <a:srgbClr val="FF0000"/>
                </a:solidFill>
              </a:rPr>
              <a:t>Pins and Signals</a:t>
            </a:r>
            <a:endParaRPr lang="en-US" dirty="0">
              <a:solidFill>
                <a:srgbClr val="FF000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9</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mc:Choice xmlns:a14="http://schemas.microsoft.com/office/drawing/2010/main" xmlns=""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209463035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𝟐</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209463035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4"/>
                          <a:stretch>
                            <a:fillRect r="-489610" b="-7619"/>
                          </a:stretch>
                        </a:blipFill>
                      </a:tcPr>
                    </a:tc>
                    <a:tc>
                      <a:txBody>
                        <a:bodyPr/>
                        <a:lstStyle/>
                        <a:p>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APARNA\Desktop\mm.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41837" y="2911474"/>
            <a:ext cx="3108325" cy="310832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xmlns="" val="332730063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3916</TotalTime>
  <Words>4426</Words>
  <Application>Microsoft Office PowerPoint</Application>
  <PresentationFormat>On-screen Show (4:3)</PresentationFormat>
  <Paragraphs>1157</Paragraphs>
  <Slides>48</Slides>
  <Notes>47</Notes>
  <HiddenSlides>2</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Solstice</vt:lpstr>
      <vt:lpstr>8086 Microprocessor   Pin Diagram &amp; Internal Architecture</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Internal Architecture of 8086 Microprocessor </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Slide 31</vt:lpstr>
      <vt:lpstr>Slide 32</vt:lpstr>
      <vt:lpstr>ADDRESSING MODES OF 8086</vt:lpstr>
      <vt:lpstr>Slide 34</vt:lpstr>
      <vt:lpstr>Addressing Modes</vt:lpstr>
      <vt:lpstr>Slide 36</vt:lpstr>
      <vt:lpstr>Addressing Modes : Memory Access</vt:lpstr>
      <vt:lpstr>Addressing Modes : Memory Access</vt:lpstr>
      <vt:lpstr>Addressing Modes : Memory Access</vt:lpstr>
      <vt:lpstr>Addressing Modes</vt:lpstr>
      <vt:lpstr>Addressing Modes</vt:lpstr>
      <vt:lpstr>Slide 42</vt:lpstr>
      <vt:lpstr>Addressing Modes</vt:lpstr>
      <vt:lpstr>Addressing Modes</vt:lpstr>
      <vt:lpstr>Addressing Modes</vt:lpstr>
      <vt:lpstr>Addressing Modes</vt:lpstr>
      <vt:lpstr>Addressing Modes</vt:lpstr>
      <vt:lpstr>Addressing Modes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AMMU</dc:creator>
  <cp:lastModifiedBy>DELL</cp:lastModifiedBy>
  <cp:revision>414</cp:revision>
  <cp:lastPrinted>2013-10-07T00:50:59Z</cp:lastPrinted>
  <dcterms:created xsi:type="dcterms:W3CDTF">2013-08-29T12:51:00Z</dcterms:created>
  <dcterms:modified xsi:type="dcterms:W3CDTF">2009-08-19T18:58:45Z</dcterms:modified>
</cp:coreProperties>
</file>